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3"/>
  </p:notesMasterIdLst>
  <p:sldIdLst>
    <p:sldId id="256" r:id="rId2"/>
    <p:sldId id="381" r:id="rId3"/>
    <p:sldId id="388" r:id="rId4"/>
    <p:sldId id="389" r:id="rId5"/>
    <p:sldId id="390" r:id="rId6"/>
    <p:sldId id="393" r:id="rId7"/>
    <p:sldId id="394" r:id="rId8"/>
    <p:sldId id="395" r:id="rId9"/>
    <p:sldId id="396" r:id="rId10"/>
    <p:sldId id="380" r:id="rId11"/>
    <p:sldId id="25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E0B4"/>
    <a:srgbClr val="70AD47"/>
    <a:srgbClr val="0000CC"/>
    <a:srgbClr val="CBCCF3"/>
    <a:srgbClr val="F1C7C7"/>
    <a:srgbClr val="FFFEB2"/>
    <a:srgbClr val="0D0D0D"/>
    <a:srgbClr val="E2E8E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0" autoAdjust="0"/>
    <p:restoredTop sz="59548" autoAdjust="0"/>
  </p:normalViewPr>
  <p:slideViewPr>
    <p:cSldViewPr snapToGrid="0">
      <p:cViewPr varScale="1">
        <p:scale>
          <a:sx n="74" d="100"/>
          <a:sy n="74" d="100"/>
        </p:scale>
        <p:origin x="1890" y="60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EBC431-B9BA-4D84-8F50-D83B0B792386}" type="datetimeFigureOut">
              <a:rPr lang="en-US" smtClean="0"/>
              <a:t>11/18/2016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2C0F40-24E6-42CE-A9E2-5A0B066020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75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Minh-Quoc</a:t>
            </a:r>
            <a:r>
              <a:rPr lang="en-US" baseline="0" dirty="0"/>
              <a:t> NGHIEM</a:t>
            </a:r>
          </a:p>
          <a:p>
            <a:r>
              <a:rPr lang="en-US" baseline="0" dirty="0"/>
              <a:t>Last update: Oct 28, 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C0F40-24E6-42CE-A9E2-5A0B066020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90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khai</a:t>
            </a:r>
            <a:r>
              <a:rPr lang="en-US" baseline="0" dirty="0"/>
              <a:t> </a:t>
            </a:r>
            <a:r>
              <a:rPr lang="en-US" baseline="0" dirty="0" err="1"/>
              <a:t>báo</a:t>
            </a:r>
            <a:r>
              <a:rPr lang="en-US" baseline="0" dirty="0"/>
              <a:t> </a:t>
            </a:r>
            <a:r>
              <a:rPr lang="en-US" baseline="0" dirty="0" err="1"/>
              <a:t>một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 </a:t>
            </a:r>
            <a:r>
              <a:rPr lang="en-US" baseline="0" dirty="0" err="1"/>
              <a:t>trong</a:t>
            </a:r>
            <a:r>
              <a:rPr lang="en-US" baseline="0" dirty="0"/>
              <a:t> </a:t>
            </a:r>
            <a:r>
              <a:rPr lang="en-US" baseline="0" dirty="0" err="1"/>
              <a:t>ngôn</a:t>
            </a:r>
            <a:r>
              <a:rPr lang="en-US" baseline="0" dirty="0"/>
              <a:t> </a:t>
            </a:r>
            <a:r>
              <a:rPr lang="en-US" baseline="0" dirty="0" err="1"/>
              <a:t>ngữ</a:t>
            </a:r>
            <a:r>
              <a:rPr lang="en-US" baseline="0" dirty="0"/>
              <a:t> </a:t>
            </a:r>
            <a:r>
              <a:rPr lang="en-US" baseline="0" dirty="0" err="1"/>
              <a:t>lập</a:t>
            </a:r>
            <a:r>
              <a:rPr lang="en-US" baseline="0" dirty="0"/>
              <a:t> </a:t>
            </a:r>
            <a:r>
              <a:rPr lang="en-US" baseline="0" dirty="0" err="1"/>
              <a:t>trình</a:t>
            </a:r>
            <a:r>
              <a:rPr lang="en-US" baseline="0" dirty="0"/>
              <a:t> C, ta </a:t>
            </a:r>
            <a:r>
              <a:rPr lang="en-US" baseline="0" dirty="0" err="1"/>
              <a:t>dùng</a:t>
            </a:r>
            <a:r>
              <a:rPr lang="en-US" baseline="0" dirty="0"/>
              <a:t> </a:t>
            </a:r>
            <a:r>
              <a:rPr lang="en-US" baseline="0" dirty="0" err="1"/>
              <a:t>từ</a:t>
            </a:r>
            <a:r>
              <a:rPr lang="en-US" baseline="0" dirty="0"/>
              <a:t> </a:t>
            </a:r>
            <a:r>
              <a:rPr lang="en-US" baseline="0" dirty="0" err="1"/>
              <a:t>khóa</a:t>
            </a:r>
            <a:r>
              <a:rPr lang="en-US" baseline="0" dirty="0"/>
              <a:t> struct.</a:t>
            </a:r>
          </a:p>
          <a:p>
            <a:r>
              <a:rPr lang="en-US" baseline="0" dirty="0"/>
              <a:t>Sau </a:t>
            </a:r>
            <a:r>
              <a:rPr lang="en-US" baseline="0" dirty="0" err="1"/>
              <a:t>đó</a:t>
            </a:r>
            <a:r>
              <a:rPr lang="en-US" baseline="0" dirty="0"/>
              <a:t>, ta </a:t>
            </a:r>
            <a:r>
              <a:rPr lang="en-US" baseline="0" dirty="0" err="1"/>
              <a:t>khai</a:t>
            </a:r>
            <a:r>
              <a:rPr lang="en-US" baseline="0" dirty="0"/>
              <a:t> </a:t>
            </a:r>
            <a:r>
              <a:rPr lang="en-US" baseline="0" dirty="0" err="1"/>
              <a:t>báo</a:t>
            </a:r>
            <a:r>
              <a:rPr lang="en-US" baseline="0" dirty="0"/>
              <a:t> </a:t>
            </a:r>
            <a:r>
              <a:rPr lang="en-US" baseline="0" dirty="0" err="1"/>
              <a:t>các</a:t>
            </a:r>
            <a:r>
              <a:rPr lang="en-US" baseline="0" dirty="0"/>
              <a:t> </a:t>
            </a:r>
            <a:r>
              <a:rPr lang="en-US" baseline="0" dirty="0" err="1"/>
              <a:t>biến</a:t>
            </a:r>
            <a:r>
              <a:rPr lang="en-US" baseline="0" dirty="0"/>
              <a:t> </a:t>
            </a:r>
            <a:r>
              <a:rPr lang="en-US" baseline="0" dirty="0" err="1"/>
              <a:t>trong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 </a:t>
            </a:r>
            <a:r>
              <a:rPr lang="en-US" baseline="0" dirty="0" err="1"/>
              <a:t>này</a:t>
            </a:r>
            <a:r>
              <a:rPr lang="en-US" baseline="0" dirty="0"/>
              <a:t>.</a:t>
            </a:r>
          </a:p>
          <a:p>
            <a:r>
              <a:rPr lang="en-US" baseline="0" dirty="0" err="1"/>
              <a:t>Ví</a:t>
            </a:r>
            <a:r>
              <a:rPr lang="en-US" baseline="0" dirty="0"/>
              <a:t> </a:t>
            </a:r>
            <a:r>
              <a:rPr lang="en-US" baseline="0" dirty="0" err="1"/>
              <a:t>dụ</a:t>
            </a:r>
            <a:r>
              <a:rPr lang="en-US" baseline="0" dirty="0"/>
              <a:t>,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 rec </a:t>
            </a:r>
            <a:r>
              <a:rPr lang="en-US" baseline="0" dirty="0" err="1"/>
              <a:t>có</a:t>
            </a:r>
            <a:r>
              <a:rPr lang="en-US" baseline="0" dirty="0"/>
              <a:t> 4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: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</a:t>
            </a:r>
            <a:r>
              <a:rPr lang="en-US" baseline="0" dirty="0" err="1"/>
              <a:t>đầu</a:t>
            </a:r>
            <a:r>
              <a:rPr lang="en-US" baseline="0" dirty="0"/>
              <a:t> </a:t>
            </a:r>
            <a:r>
              <a:rPr lang="en-US" baseline="0" dirty="0" err="1"/>
              <a:t>tiên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số</a:t>
            </a:r>
            <a:r>
              <a:rPr lang="en-US" baseline="0" dirty="0"/>
              <a:t> </a:t>
            </a:r>
            <a:r>
              <a:rPr lang="en-US" baseline="0" dirty="0" err="1"/>
              <a:t>nguyên</a:t>
            </a:r>
            <a:r>
              <a:rPr lang="en-US" baseline="0" dirty="0"/>
              <a:t> </a:t>
            </a:r>
            <a:r>
              <a:rPr lang="en-US" baseline="0" dirty="0" err="1"/>
              <a:t>kiểu</a:t>
            </a:r>
            <a:r>
              <a:rPr lang="en-US" baseline="0" dirty="0"/>
              <a:t> </a:t>
            </a:r>
            <a:r>
              <a:rPr lang="en-US" baseline="0" dirty="0" err="1"/>
              <a:t>int</a:t>
            </a:r>
            <a:r>
              <a:rPr lang="en-US" baseline="0" dirty="0"/>
              <a:t> </a:t>
            </a:r>
            <a:r>
              <a:rPr lang="en-US" baseline="0" dirty="0" err="1"/>
              <a:t>i</a:t>
            </a:r>
            <a:r>
              <a:rPr lang="en-US" baseline="0" dirty="0"/>
              <a:t> 4 byte,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</a:t>
            </a:r>
            <a:r>
              <a:rPr lang="en-US" baseline="0" dirty="0" err="1"/>
              <a:t>thứ</a:t>
            </a:r>
            <a:r>
              <a:rPr lang="en-US" baseline="0" dirty="0"/>
              <a:t> </a:t>
            </a:r>
            <a:r>
              <a:rPr lang="en-US" baseline="0" dirty="0" err="1"/>
              <a:t>hai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số</a:t>
            </a:r>
            <a:r>
              <a:rPr lang="en-US" baseline="0" dirty="0"/>
              <a:t> </a:t>
            </a:r>
            <a:r>
              <a:rPr lang="en-US" baseline="0" dirty="0" err="1"/>
              <a:t>nguyên</a:t>
            </a:r>
            <a:r>
              <a:rPr lang="en-US" baseline="0" dirty="0"/>
              <a:t> </a:t>
            </a:r>
            <a:r>
              <a:rPr lang="en-US" baseline="0" dirty="0" err="1"/>
              <a:t>kiểu</a:t>
            </a:r>
            <a:r>
              <a:rPr lang="en-US" baseline="0" dirty="0"/>
              <a:t> </a:t>
            </a:r>
            <a:r>
              <a:rPr lang="en-US" baseline="0" dirty="0" err="1"/>
              <a:t>int</a:t>
            </a:r>
            <a:r>
              <a:rPr lang="en-US" baseline="0" dirty="0"/>
              <a:t> j 4 byte,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</a:t>
            </a:r>
            <a:r>
              <a:rPr lang="en-US" baseline="0" dirty="0" err="1"/>
              <a:t>thứ</a:t>
            </a:r>
            <a:r>
              <a:rPr lang="en-US" baseline="0" dirty="0"/>
              <a:t> </a:t>
            </a:r>
            <a:r>
              <a:rPr lang="en-US" baseline="0" dirty="0" err="1"/>
              <a:t>ba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mảng</a:t>
            </a:r>
            <a:r>
              <a:rPr lang="en-US" baseline="0" dirty="0"/>
              <a:t> a </a:t>
            </a:r>
            <a:r>
              <a:rPr lang="en-US" baseline="0" dirty="0" err="1"/>
              <a:t>có</a:t>
            </a:r>
            <a:r>
              <a:rPr lang="en-US" baseline="0" dirty="0"/>
              <a:t> 2 </a:t>
            </a:r>
            <a:r>
              <a:rPr lang="en-US" baseline="0" dirty="0" err="1"/>
              <a:t>phần</a:t>
            </a:r>
            <a:r>
              <a:rPr lang="en-US" baseline="0" dirty="0"/>
              <a:t> </a:t>
            </a:r>
            <a:r>
              <a:rPr lang="en-US" baseline="0" dirty="0" err="1"/>
              <a:t>tử</a:t>
            </a:r>
            <a:r>
              <a:rPr lang="en-US" baseline="0" dirty="0"/>
              <a:t>, </a:t>
            </a:r>
            <a:r>
              <a:rPr lang="en-US" baseline="0" dirty="0" err="1"/>
              <a:t>mỗi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</a:t>
            </a:r>
            <a:r>
              <a:rPr lang="en-US" baseline="0" dirty="0" err="1"/>
              <a:t>tử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một</a:t>
            </a:r>
            <a:r>
              <a:rPr lang="en-US" baseline="0" dirty="0"/>
              <a:t> </a:t>
            </a:r>
            <a:r>
              <a:rPr lang="en-US" baseline="0" dirty="0" err="1"/>
              <a:t>số</a:t>
            </a:r>
            <a:r>
              <a:rPr lang="en-US" baseline="0" dirty="0"/>
              <a:t> </a:t>
            </a:r>
            <a:r>
              <a:rPr lang="en-US" baseline="0" dirty="0" err="1"/>
              <a:t>nguyên</a:t>
            </a:r>
            <a:r>
              <a:rPr lang="en-US" baseline="0" dirty="0"/>
              <a:t> </a:t>
            </a:r>
            <a:r>
              <a:rPr lang="en-US" baseline="0" dirty="0" err="1"/>
              <a:t>kiểu</a:t>
            </a:r>
            <a:r>
              <a:rPr lang="en-US" baseline="0" dirty="0"/>
              <a:t> </a:t>
            </a:r>
            <a:r>
              <a:rPr lang="en-US" baseline="0" dirty="0" err="1"/>
              <a:t>int</a:t>
            </a:r>
            <a:r>
              <a:rPr lang="en-US" baseline="0" dirty="0"/>
              <a:t> 4 byte, </a:t>
            </a:r>
            <a:r>
              <a:rPr lang="en-US" baseline="0" dirty="0" err="1"/>
              <a:t>và</a:t>
            </a:r>
            <a:r>
              <a:rPr lang="en-US" baseline="0" dirty="0"/>
              <a:t> 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</a:t>
            </a:r>
            <a:r>
              <a:rPr lang="en-US" baseline="0" dirty="0" err="1"/>
              <a:t>thứ</a:t>
            </a:r>
            <a:r>
              <a:rPr lang="en-US" baseline="0" dirty="0"/>
              <a:t> </a:t>
            </a:r>
            <a:r>
              <a:rPr lang="en-US" baseline="0" dirty="0" err="1"/>
              <a:t>tư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con </a:t>
            </a:r>
            <a:r>
              <a:rPr lang="en-US" baseline="0" dirty="0" err="1"/>
              <a:t>trỏ</a:t>
            </a:r>
            <a:r>
              <a:rPr lang="en-US" baseline="0" dirty="0"/>
              <a:t> </a:t>
            </a:r>
            <a:r>
              <a:rPr lang="en-US" baseline="0" dirty="0" err="1"/>
              <a:t>trỏ</a:t>
            </a:r>
            <a:r>
              <a:rPr lang="en-US" baseline="0" dirty="0"/>
              <a:t> </a:t>
            </a:r>
            <a:r>
              <a:rPr lang="en-US" baseline="0" dirty="0" err="1"/>
              <a:t>tới</a:t>
            </a:r>
            <a:r>
              <a:rPr lang="en-US" baseline="0" dirty="0"/>
              <a:t> </a:t>
            </a:r>
            <a:r>
              <a:rPr lang="en-US" baseline="0" dirty="0" err="1"/>
              <a:t>số</a:t>
            </a:r>
            <a:r>
              <a:rPr lang="en-US" baseline="0" dirty="0"/>
              <a:t> </a:t>
            </a:r>
            <a:r>
              <a:rPr lang="en-US" baseline="0" dirty="0" err="1"/>
              <a:t>nguyên</a:t>
            </a:r>
            <a:r>
              <a:rPr lang="en-US" baseline="0" dirty="0"/>
              <a:t> </a:t>
            </a:r>
            <a:r>
              <a:rPr lang="en-US" baseline="0" dirty="0" err="1"/>
              <a:t>kiểu</a:t>
            </a:r>
            <a:r>
              <a:rPr lang="en-US" baseline="0" dirty="0"/>
              <a:t> </a:t>
            </a:r>
            <a:r>
              <a:rPr lang="en-US" baseline="0" dirty="0" err="1"/>
              <a:t>int</a:t>
            </a:r>
            <a:r>
              <a:rPr lang="en-US" baseline="0" dirty="0"/>
              <a:t> p 8 byte.</a:t>
            </a:r>
          </a:p>
          <a:p>
            <a:endParaRPr lang="en-US" baseline="0" dirty="0"/>
          </a:p>
          <a:p>
            <a:r>
              <a:rPr lang="en-US" baseline="0" dirty="0" err="1"/>
              <a:t>Khi</a:t>
            </a:r>
            <a:r>
              <a:rPr lang="en-US" baseline="0" dirty="0"/>
              <a:t> ta </a:t>
            </a:r>
            <a:r>
              <a:rPr lang="en-US" baseline="0" dirty="0" err="1"/>
              <a:t>khai</a:t>
            </a:r>
            <a:r>
              <a:rPr lang="en-US" baseline="0" dirty="0"/>
              <a:t> </a:t>
            </a:r>
            <a:r>
              <a:rPr lang="en-US" baseline="0" dirty="0" err="1"/>
              <a:t>báo</a:t>
            </a:r>
            <a:r>
              <a:rPr lang="en-US" baseline="0" dirty="0"/>
              <a:t> </a:t>
            </a:r>
            <a:r>
              <a:rPr lang="en-US" baseline="0" dirty="0" err="1"/>
              <a:t>một</a:t>
            </a:r>
            <a:r>
              <a:rPr lang="en-US" baseline="0" dirty="0"/>
              <a:t> </a:t>
            </a:r>
            <a:r>
              <a:rPr lang="en-US" baseline="0" dirty="0" err="1"/>
              <a:t>biến</a:t>
            </a:r>
            <a:r>
              <a:rPr lang="en-US" baseline="0" dirty="0"/>
              <a:t> r </a:t>
            </a:r>
            <a:r>
              <a:rPr lang="en-US" baseline="0" dirty="0" err="1"/>
              <a:t>kiểu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 rec, </a:t>
            </a:r>
            <a:r>
              <a:rPr lang="en-US" baseline="0" dirty="0" err="1"/>
              <a:t>biến</a:t>
            </a:r>
            <a:r>
              <a:rPr lang="en-US" baseline="0" dirty="0"/>
              <a:t> r </a:t>
            </a:r>
            <a:r>
              <a:rPr lang="en-US" baseline="0" dirty="0" err="1"/>
              <a:t>này</a:t>
            </a:r>
            <a:r>
              <a:rPr lang="en-US" baseline="0" dirty="0"/>
              <a:t> </a:t>
            </a:r>
            <a:r>
              <a:rPr lang="en-US" baseline="0" dirty="0" err="1"/>
              <a:t>sẽ</a:t>
            </a:r>
            <a:r>
              <a:rPr lang="en-US" baseline="0" dirty="0"/>
              <a:t> </a:t>
            </a:r>
            <a:r>
              <a:rPr lang="en-US" baseline="0" dirty="0" err="1"/>
              <a:t>được</a:t>
            </a:r>
            <a:r>
              <a:rPr lang="en-US" baseline="0" dirty="0"/>
              <a:t> </a:t>
            </a:r>
            <a:r>
              <a:rPr lang="en-US" baseline="0" dirty="0" err="1"/>
              <a:t>cấp</a:t>
            </a:r>
            <a:r>
              <a:rPr lang="en-US" baseline="0" dirty="0"/>
              <a:t> </a:t>
            </a:r>
            <a:r>
              <a:rPr lang="en-US" baseline="0" dirty="0" err="1"/>
              <a:t>phát</a:t>
            </a:r>
            <a:r>
              <a:rPr lang="en-US" baseline="0" dirty="0"/>
              <a:t> </a:t>
            </a:r>
            <a:r>
              <a:rPr lang="en-US" baseline="0" dirty="0" err="1"/>
              <a:t>một</a:t>
            </a:r>
            <a:r>
              <a:rPr lang="en-US" baseline="0" dirty="0"/>
              <a:t> </a:t>
            </a:r>
            <a:r>
              <a:rPr lang="en-US" baseline="0" dirty="0" err="1"/>
              <a:t>vùng</a:t>
            </a:r>
            <a:r>
              <a:rPr lang="en-US" baseline="0" dirty="0"/>
              <a:t> </a:t>
            </a:r>
            <a:r>
              <a:rPr lang="en-US" baseline="0" dirty="0" err="1"/>
              <a:t>trong</a:t>
            </a:r>
            <a:r>
              <a:rPr lang="en-US" baseline="0" dirty="0"/>
              <a:t> </a:t>
            </a:r>
            <a:r>
              <a:rPr lang="en-US" baseline="0" dirty="0" err="1"/>
              <a:t>bộ</a:t>
            </a:r>
            <a:r>
              <a:rPr lang="en-US" baseline="0" dirty="0"/>
              <a:t> </a:t>
            </a:r>
            <a:r>
              <a:rPr lang="en-US" baseline="0" dirty="0" err="1"/>
              <a:t>nhớ</a:t>
            </a:r>
            <a:r>
              <a:rPr lang="en-US" baseline="0" dirty="0"/>
              <a:t> </a:t>
            </a:r>
            <a:r>
              <a:rPr lang="en-US" baseline="0" dirty="0" err="1"/>
              <a:t>với</a:t>
            </a:r>
            <a:r>
              <a:rPr lang="en-US" baseline="0" dirty="0"/>
              <a:t> </a:t>
            </a:r>
            <a:r>
              <a:rPr lang="en-US" baseline="0" dirty="0" err="1"/>
              <a:t>các</a:t>
            </a:r>
            <a:r>
              <a:rPr lang="en-US" baseline="0" dirty="0"/>
              <a:t>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r </a:t>
            </a:r>
            <a:r>
              <a:rPr lang="en-US" baseline="0" dirty="0" err="1"/>
              <a:t>được</a:t>
            </a:r>
            <a:r>
              <a:rPr lang="en-US" baseline="0" dirty="0"/>
              <a:t> </a:t>
            </a:r>
            <a:r>
              <a:rPr lang="en-US" baseline="0" dirty="0" err="1"/>
              <a:t>cấp</a:t>
            </a:r>
            <a:r>
              <a:rPr lang="en-US" baseline="0" dirty="0"/>
              <a:t> </a:t>
            </a:r>
            <a:r>
              <a:rPr lang="en-US" baseline="0" dirty="0" err="1"/>
              <a:t>phát</a:t>
            </a:r>
            <a:r>
              <a:rPr lang="en-US" baseline="0" dirty="0"/>
              <a:t> </a:t>
            </a:r>
            <a:r>
              <a:rPr lang="en-US" baseline="0" dirty="0" err="1"/>
              <a:t>liên</a:t>
            </a:r>
            <a:r>
              <a:rPr lang="en-US" baseline="0" dirty="0"/>
              <a:t> </a:t>
            </a:r>
            <a:r>
              <a:rPr lang="en-US" baseline="0" dirty="0" err="1"/>
              <a:t>tiếp</a:t>
            </a:r>
            <a:r>
              <a:rPr lang="en-US" baseline="0" dirty="0"/>
              <a:t> </a:t>
            </a:r>
            <a:r>
              <a:rPr lang="en-US" baseline="0" dirty="0" err="1"/>
              <a:t>nhau</a:t>
            </a:r>
            <a:r>
              <a:rPr lang="en-US" baseline="0" dirty="0"/>
              <a:t>. </a:t>
            </a:r>
            <a:r>
              <a:rPr lang="en-US" baseline="0" dirty="0" err="1"/>
              <a:t>Tổng</a:t>
            </a:r>
            <a:r>
              <a:rPr lang="en-US" baseline="0" dirty="0"/>
              <a:t> </a:t>
            </a:r>
            <a:r>
              <a:rPr lang="en-US" baseline="0" dirty="0" err="1"/>
              <a:t>cộng</a:t>
            </a:r>
            <a:r>
              <a:rPr lang="en-US" baseline="0" dirty="0"/>
              <a:t> r </a:t>
            </a:r>
            <a:r>
              <a:rPr lang="en-US" baseline="0" dirty="0" err="1"/>
              <a:t>được</a:t>
            </a:r>
            <a:r>
              <a:rPr lang="en-US" baseline="0" dirty="0"/>
              <a:t> </a:t>
            </a:r>
            <a:r>
              <a:rPr lang="en-US" baseline="0" dirty="0" err="1"/>
              <a:t>cấp</a:t>
            </a:r>
            <a:r>
              <a:rPr lang="en-US" baseline="0" dirty="0"/>
              <a:t> </a:t>
            </a:r>
            <a:r>
              <a:rPr lang="en-US" baseline="0" dirty="0" err="1"/>
              <a:t>phát</a:t>
            </a:r>
            <a:r>
              <a:rPr lang="en-US" baseline="0" dirty="0"/>
              <a:t> 24 byte </a:t>
            </a:r>
            <a:r>
              <a:rPr lang="en-US" baseline="0" dirty="0" err="1"/>
              <a:t>trong</a:t>
            </a:r>
            <a:r>
              <a:rPr lang="en-US" baseline="0" dirty="0"/>
              <a:t> </a:t>
            </a:r>
            <a:r>
              <a:rPr lang="en-US" baseline="0" dirty="0" err="1"/>
              <a:t>bộ</a:t>
            </a:r>
            <a:r>
              <a:rPr lang="en-US" baseline="0" dirty="0"/>
              <a:t> </a:t>
            </a:r>
            <a:r>
              <a:rPr lang="en-US" baseline="0" dirty="0" err="1"/>
              <a:t>nhớ</a:t>
            </a:r>
            <a:r>
              <a:rPr lang="en-US" baseline="0" dirty="0"/>
              <a:t>. </a:t>
            </a:r>
            <a:r>
              <a:rPr lang="en-US" baseline="0" dirty="0" err="1"/>
              <a:t>Giống</a:t>
            </a:r>
            <a:r>
              <a:rPr lang="en-US" baseline="0" dirty="0"/>
              <a:t> </a:t>
            </a:r>
            <a:r>
              <a:rPr lang="en-US" baseline="0" dirty="0" err="1"/>
              <a:t>như</a:t>
            </a:r>
            <a:r>
              <a:rPr lang="en-US" baseline="0" dirty="0"/>
              <a:t> </a:t>
            </a:r>
            <a:r>
              <a:rPr lang="en-US" baseline="0" dirty="0" err="1"/>
              <a:t>mảng</a:t>
            </a:r>
            <a:r>
              <a:rPr lang="en-US" baseline="0" dirty="0"/>
              <a:t>, con </a:t>
            </a:r>
            <a:r>
              <a:rPr lang="en-US" baseline="0" dirty="0" err="1"/>
              <a:t>trỏ</a:t>
            </a:r>
            <a:r>
              <a:rPr lang="en-US" baseline="0" dirty="0"/>
              <a:t> </a:t>
            </a:r>
            <a:r>
              <a:rPr lang="en-US" baseline="0" dirty="0" err="1"/>
              <a:t>trỏ</a:t>
            </a:r>
            <a:r>
              <a:rPr lang="en-US" baseline="0" dirty="0"/>
              <a:t> </a:t>
            </a:r>
            <a:r>
              <a:rPr lang="en-US" baseline="0" dirty="0" err="1"/>
              <a:t>tới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 hay </a:t>
            </a:r>
            <a:r>
              <a:rPr lang="en-US" baseline="0" dirty="0" err="1"/>
              <a:t>địa</a:t>
            </a:r>
            <a:r>
              <a:rPr lang="en-US" baseline="0" dirty="0"/>
              <a:t> </a:t>
            </a:r>
            <a:r>
              <a:rPr lang="en-US" baseline="0" dirty="0" err="1"/>
              <a:t>chỉ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 </a:t>
            </a:r>
            <a:r>
              <a:rPr lang="en-US" baseline="0" dirty="0" err="1"/>
              <a:t>chính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địa</a:t>
            </a:r>
            <a:r>
              <a:rPr lang="en-US" baseline="0" dirty="0"/>
              <a:t> </a:t>
            </a:r>
            <a:r>
              <a:rPr lang="en-US" baseline="0" dirty="0" err="1"/>
              <a:t>chỉ</a:t>
            </a:r>
            <a:r>
              <a:rPr lang="en-US" baseline="0" dirty="0"/>
              <a:t> byte </a:t>
            </a:r>
            <a:r>
              <a:rPr lang="en-US" baseline="0" dirty="0" err="1"/>
              <a:t>đầu</a:t>
            </a:r>
            <a:r>
              <a:rPr lang="en-US" baseline="0" dirty="0"/>
              <a:t> </a:t>
            </a:r>
            <a:r>
              <a:rPr lang="en-US" baseline="0" dirty="0" err="1"/>
              <a:t>tiên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 </a:t>
            </a:r>
            <a:r>
              <a:rPr lang="en-US" baseline="0" dirty="0" err="1"/>
              <a:t>này</a:t>
            </a:r>
            <a:r>
              <a:rPr lang="en-US" baseline="0" dirty="0"/>
              <a:t>.</a:t>
            </a:r>
          </a:p>
          <a:p>
            <a:r>
              <a:rPr lang="en-US" baseline="0" dirty="0" err="1"/>
              <a:t>Các</a:t>
            </a:r>
            <a:r>
              <a:rPr lang="en-US" baseline="0" dirty="0"/>
              <a:t> </a:t>
            </a:r>
            <a:r>
              <a:rPr lang="en-US" baseline="0" dirty="0" err="1"/>
              <a:t>số</a:t>
            </a:r>
            <a:r>
              <a:rPr lang="en-US" baseline="0" dirty="0"/>
              <a:t> </a:t>
            </a:r>
            <a:r>
              <a:rPr lang="en-US" baseline="0" dirty="0" err="1"/>
              <a:t>nằm</a:t>
            </a:r>
            <a:r>
              <a:rPr lang="en-US" baseline="0" dirty="0"/>
              <a:t> </a:t>
            </a:r>
            <a:r>
              <a:rPr lang="en-US" baseline="0" dirty="0" err="1"/>
              <a:t>trên</a:t>
            </a:r>
            <a:r>
              <a:rPr lang="en-US" baseline="0" dirty="0"/>
              <a:t> </a:t>
            </a:r>
            <a:r>
              <a:rPr lang="en-US" baseline="0" dirty="0" err="1"/>
              <a:t>hình</a:t>
            </a:r>
            <a:r>
              <a:rPr lang="en-US" baseline="0" dirty="0"/>
              <a:t> </a:t>
            </a:r>
            <a:r>
              <a:rPr lang="en-US" baseline="0" dirty="0" err="1"/>
              <a:t>chính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số</a:t>
            </a:r>
            <a:r>
              <a:rPr lang="en-US" baseline="0" dirty="0"/>
              <a:t> byte </a:t>
            </a:r>
            <a:r>
              <a:rPr lang="en-US" baseline="0" dirty="0" err="1"/>
              <a:t>tính</a:t>
            </a:r>
            <a:r>
              <a:rPr lang="en-US" baseline="0" dirty="0"/>
              <a:t> </a:t>
            </a:r>
            <a:r>
              <a:rPr lang="en-US" baseline="0" dirty="0" err="1"/>
              <a:t>từ</a:t>
            </a:r>
            <a:r>
              <a:rPr lang="en-US" baseline="0" dirty="0"/>
              <a:t> </a:t>
            </a:r>
            <a:r>
              <a:rPr lang="en-US" baseline="0" dirty="0" err="1"/>
              <a:t>địa</a:t>
            </a:r>
            <a:r>
              <a:rPr lang="en-US" baseline="0" dirty="0"/>
              <a:t> </a:t>
            </a:r>
            <a:r>
              <a:rPr lang="en-US" baseline="0" dirty="0" err="1"/>
              <a:t>chỉ</a:t>
            </a:r>
            <a:r>
              <a:rPr lang="en-US" baseline="0" dirty="0"/>
              <a:t> </a:t>
            </a:r>
            <a:r>
              <a:rPr lang="en-US" baseline="0" dirty="0" err="1"/>
              <a:t>bắt</a:t>
            </a:r>
            <a:r>
              <a:rPr lang="en-US" baseline="0" dirty="0"/>
              <a:t> </a:t>
            </a:r>
            <a:r>
              <a:rPr lang="en-US" baseline="0" dirty="0" err="1"/>
              <a:t>đầu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truy</a:t>
            </a:r>
            <a:r>
              <a:rPr lang="en-US" baseline="0" dirty="0"/>
              <a:t> </a:t>
            </a:r>
            <a:r>
              <a:rPr lang="en-US" baseline="0" dirty="0" err="1"/>
              <a:t>cập</a:t>
            </a:r>
            <a:r>
              <a:rPr lang="en-US" baseline="0" dirty="0"/>
              <a:t> </a:t>
            </a:r>
            <a:r>
              <a:rPr lang="en-US" baseline="0" dirty="0" err="1"/>
              <a:t>một</a:t>
            </a:r>
            <a:r>
              <a:rPr lang="en-US" baseline="0" dirty="0"/>
              <a:t>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</a:t>
            </a:r>
            <a:r>
              <a:rPr lang="en-US" baseline="0" dirty="0" err="1"/>
              <a:t>trong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, </a:t>
            </a:r>
            <a:r>
              <a:rPr lang="en-US" baseline="0" dirty="0" err="1"/>
              <a:t>trình</a:t>
            </a:r>
            <a:r>
              <a:rPr lang="en-US" baseline="0" dirty="0"/>
              <a:t> </a:t>
            </a:r>
            <a:r>
              <a:rPr lang="en-US" baseline="0" dirty="0" err="1"/>
              <a:t>biên</a:t>
            </a:r>
            <a:r>
              <a:rPr lang="en-US" baseline="0" dirty="0"/>
              <a:t> </a:t>
            </a:r>
            <a:r>
              <a:rPr lang="en-US" baseline="0" dirty="0" err="1"/>
              <a:t>dịch</a:t>
            </a:r>
            <a:r>
              <a:rPr lang="en-US" baseline="0" dirty="0"/>
              <a:t> </a:t>
            </a:r>
            <a:r>
              <a:rPr lang="en-US" baseline="0" dirty="0" err="1"/>
              <a:t>sẽ</a:t>
            </a:r>
            <a:r>
              <a:rPr lang="en-US" baseline="0" dirty="0"/>
              <a:t> </a:t>
            </a:r>
            <a:r>
              <a:rPr lang="en-US" baseline="0" dirty="0" err="1"/>
              <a:t>tạo</a:t>
            </a:r>
            <a:r>
              <a:rPr lang="en-US" baseline="0" dirty="0"/>
              <a:t> </a:t>
            </a:r>
            <a:r>
              <a:rPr lang="en-US" baseline="0" dirty="0" err="1"/>
              <a:t>ra</a:t>
            </a:r>
            <a:r>
              <a:rPr lang="en-US" baseline="0" dirty="0"/>
              <a:t> </a:t>
            </a:r>
            <a:r>
              <a:rPr lang="en-US" baseline="0" dirty="0" err="1"/>
              <a:t>mã</a:t>
            </a:r>
            <a:r>
              <a:rPr lang="en-US" baseline="0" dirty="0"/>
              <a:t> </a:t>
            </a:r>
            <a:r>
              <a:rPr lang="en-US" baseline="0" dirty="0" err="1"/>
              <a:t>lệnh</a:t>
            </a:r>
            <a:r>
              <a:rPr lang="en-US" baseline="0" dirty="0"/>
              <a:t> </a:t>
            </a:r>
            <a:r>
              <a:rPr lang="en-US" baseline="0" dirty="0" err="1"/>
              <a:t>bằng</a:t>
            </a:r>
            <a:r>
              <a:rPr lang="en-US" baseline="0" dirty="0"/>
              <a:t> </a:t>
            </a:r>
            <a:r>
              <a:rPr lang="en-US" baseline="0" dirty="0" err="1"/>
              <a:t>cách</a:t>
            </a:r>
            <a:r>
              <a:rPr lang="en-US" baseline="0" dirty="0"/>
              <a:t> </a:t>
            </a:r>
            <a:r>
              <a:rPr lang="en-US" baseline="0" dirty="0" err="1"/>
              <a:t>cộng</a:t>
            </a:r>
            <a:r>
              <a:rPr lang="en-US" baseline="0" dirty="0"/>
              <a:t> </a:t>
            </a:r>
            <a:r>
              <a:rPr lang="en-US" baseline="0" dirty="0" err="1"/>
              <a:t>địa</a:t>
            </a:r>
            <a:r>
              <a:rPr lang="en-US" baseline="0" dirty="0"/>
              <a:t> </a:t>
            </a:r>
            <a:r>
              <a:rPr lang="en-US" baseline="0" dirty="0" err="1"/>
              <a:t>chỉ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 </a:t>
            </a:r>
            <a:r>
              <a:rPr lang="en-US" baseline="0" dirty="0" err="1"/>
              <a:t>với</a:t>
            </a:r>
            <a:r>
              <a:rPr lang="en-US" baseline="0" dirty="0"/>
              <a:t> </a:t>
            </a:r>
            <a:r>
              <a:rPr lang="en-US" baseline="0" dirty="0" err="1"/>
              <a:t>số</a:t>
            </a:r>
            <a:r>
              <a:rPr lang="en-US" baseline="0" dirty="0"/>
              <a:t> byte </a:t>
            </a:r>
            <a:r>
              <a:rPr lang="en-US" baseline="0" dirty="0" err="1"/>
              <a:t>tương</a:t>
            </a:r>
            <a:r>
              <a:rPr lang="en-US" baseline="0" dirty="0"/>
              <a:t> </a:t>
            </a:r>
            <a:r>
              <a:rPr lang="en-US" baseline="0" dirty="0" err="1"/>
              <a:t>ứng</a:t>
            </a:r>
            <a:r>
              <a:rPr lang="en-US" baseline="0" dirty="0"/>
              <a:t>.</a:t>
            </a:r>
          </a:p>
          <a:p>
            <a:r>
              <a:rPr lang="en-US" baseline="0" dirty="0"/>
              <a:t>Sau </a:t>
            </a:r>
            <a:r>
              <a:rPr lang="en-US" baseline="0" dirty="0" err="1"/>
              <a:t>đây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một</a:t>
            </a:r>
            <a:r>
              <a:rPr lang="en-US" baseline="0" dirty="0"/>
              <a:t> </a:t>
            </a:r>
            <a:r>
              <a:rPr lang="en-US" baseline="0" dirty="0" err="1"/>
              <a:t>số</a:t>
            </a:r>
            <a:r>
              <a:rPr lang="en-US" baseline="0" dirty="0"/>
              <a:t> </a:t>
            </a:r>
            <a:r>
              <a:rPr lang="en-US" baseline="0" dirty="0" err="1"/>
              <a:t>ví</a:t>
            </a:r>
            <a:r>
              <a:rPr lang="en-US" baseline="0" dirty="0"/>
              <a:t> </a:t>
            </a:r>
            <a:r>
              <a:rPr lang="en-US" baseline="0" dirty="0" err="1"/>
              <a:t>dụ</a:t>
            </a:r>
            <a:r>
              <a:rPr lang="en-US" baseline="0" dirty="0"/>
              <a:t>,.</a:t>
            </a:r>
          </a:p>
          <a:p>
            <a:r>
              <a:rPr lang="en-US" baseline="0" dirty="0" err="1"/>
              <a:t>Giả</a:t>
            </a:r>
            <a:r>
              <a:rPr lang="en-US" baseline="0" dirty="0"/>
              <a:t> </a:t>
            </a:r>
            <a:r>
              <a:rPr lang="en-US" baseline="0" dirty="0" err="1"/>
              <a:t>sử</a:t>
            </a:r>
            <a:r>
              <a:rPr lang="en-US" baseline="0" dirty="0"/>
              <a:t> </a:t>
            </a:r>
            <a:r>
              <a:rPr lang="en-US" baseline="0" dirty="0" err="1"/>
              <a:t>địa</a:t>
            </a:r>
            <a:r>
              <a:rPr lang="en-US" baseline="0" dirty="0"/>
              <a:t> </a:t>
            </a:r>
            <a:r>
              <a:rPr lang="en-US" baseline="0" dirty="0" err="1"/>
              <a:t>chỉ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 r </a:t>
            </a:r>
            <a:r>
              <a:rPr lang="en-US" baseline="0" dirty="0" err="1"/>
              <a:t>nằm</a:t>
            </a:r>
            <a:r>
              <a:rPr lang="en-US" baseline="0" dirty="0"/>
              <a:t> </a:t>
            </a:r>
            <a:r>
              <a:rPr lang="en-US" baseline="0" dirty="0" err="1"/>
              <a:t>trong</a:t>
            </a:r>
            <a:r>
              <a:rPr lang="en-US" baseline="0" dirty="0"/>
              <a:t> </a:t>
            </a:r>
            <a:r>
              <a:rPr lang="en-US" baseline="0" dirty="0" err="1"/>
              <a:t>thanh</a:t>
            </a:r>
            <a:r>
              <a:rPr lang="en-US" baseline="0" dirty="0"/>
              <a:t> </a:t>
            </a:r>
            <a:r>
              <a:rPr lang="en-US" baseline="0" dirty="0" err="1"/>
              <a:t>ghi</a:t>
            </a:r>
            <a:r>
              <a:rPr lang="en-US" baseline="0" dirty="0"/>
              <a:t> </a:t>
            </a:r>
            <a:r>
              <a:rPr lang="en-US" baseline="0" dirty="0" err="1"/>
              <a:t>rdi</a:t>
            </a:r>
            <a:r>
              <a:rPr lang="en-US" baseline="0" dirty="0"/>
              <a:t>, </a:t>
            </a:r>
            <a:r>
              <a:rPr lang="en-US" baseline="0" dirty="0" err="1"/>
              <a:t>nếu</a:t>
            </a:r>
            <a:r>
              <a:rPr lang="en-US" baseline="0" dirty="0"/>
              <a:t> </a:t>
            </a:r>
            <a:r>
              <a:rPr lang="en-US" baseline="0" dirty="0" err="1"/>
              <a:t>muốn</a:t>
            </a:r>
            <a:r>
              <a:rPr lang="en-US" baseline="0" dirty="0"/>
              <a:t> </a:t>
            </a:r>
            <a:r>
              <a:rPr lang="en-US" baseline="0" dirty="0" err="1"/>
              <a:t>chép</a:t>
            </a:r>
            <a:r>
              <a:rPr lang="en-US" baseline="0" dirty="0"/>
              <a:t> </a:t>
            </a:r>
            <a:r>
              <a:rPr lang="en-US" baseline="0" dirty="0" err="1"/>
              <a:t>giá</a:t>
            </a:r>
            <a:r>
              <a:rPr lang="en-US" baseline="0" dirty="0"/>
              <a:t> </a:t>
            </a:r>
            <a:r>
              <a:rPr lang="en-US" baseline="0" dirty="0" err="1"/>
              <a:t>trị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</a:t>
            </a:r>
            <a:r>
              <a:rPr lang="en-US" baseline="0" dirty="0" err="1"/>
              <a:t>i</a:t>
            </a:r>
            <a:r>
              <a:rPr lang="en-US" baseline="0" dirty="0"/>
              <a:t> sang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j ta </a:t>
            </a:r>
            <a:r>
              <a:rPr lang="en-US" baseline="0" dirty="0" err="1"/>
              <a:t>dùng</a:t>
            </a:r>
            <a:r>
              <a:rPr lang="en-US" baseline="0" dirty="0"/>
              <a:t> </a:t>
            </a:r>
            <a:r>
              <a:rPr lang="en-US" baseline="0" dirty="0" err="1"/>
              <a:t>lệnh</a:t>
            </a:r>
            <a:r>
              <a:rPr lang="en-US" baseline="0" dirty="0"/>
              <a:t> </a:t>
            </a:r>
            <a:r>
              <a:rPr lang="en-US" baseline="0" dirty="0" err="1"/>
              <a:t>hợp</a:t>
            </a:r>
            <a:r>
              <a:rPr lang="en-US" baseline="0" dirty="0"/>
              <a:t> </a:t>
            </a:r>
            <a:r>
              <a:rPr lang="en-US" baseline="0" dirty="0" err="1"/>
              <a:t>ngữ</a:t>
            </a:r>
            <a:r>
              <a:rPr lang="en-US" baseline="0" dirty="0"/>
              <a:t> </a:t>
            </a:r>
            <a:r>
              <a:rPr lang="en-US" baseline="0" dirty="0" err="1"/>
              <a:t>sau</a:t>
            </a:r>
            <a:r>
              <a:rPr lang="en-US" baseline="0" dirty="0"/>
              <a:t>:</a:t>
            </a:r>
          </a:p>
          <a:p>
            <a:pPr marL="171450" indent="-171450">
              <a:buFontTx/>
              <a:buChar char="-"/>
            </a:pPr>
            <a:r>
              <a:rPr lang="en-US" baseline="0" dirty="0" err="1"/>
              <a:t>Đầu</a:t>
            </a:r>
            <a:r>
              <a:rPr lang="en-US" baseline="0" dirty="0"/>
              <a:t> </a:t>
            </a:r>
            <a:r>
              <a:rPr lang="en-US" baseline="0" dirty="0" err="1"/>
              <a:t>tiên</a:t>
            </a:r>
            <a:r>
              <a:rPr lang="en-US" baseline="0" dirty="0"/>
              <a:t>, </a:t>
            </a:r>
            <a:r>
              <a:rPr lang="en-US" baseline="0" dirty="0" err="1"/>
              <a:t>chép</a:t>
            </a:r>
            <a:r>
              <a:rPr lang="en-US" baseline="0" dirty="0"/>
              <a:t> </a:t>
            </a:r>
            <a:r>
              <a:rPr lang="en-US" baseline="0" dirty="0" err="1"/>
              <a:t>giá</a:t>
            </a:r>
            <a:r>
              <a:rPr lang="en-US" baseline="0" dirty="0"/>
              <a:t> </a:t>
            </a:r>
            <a:r>
              <a:rPr lang="en-US" baseline="0" dirty="0" err="1"/>
              <a:t>trị</a:t>
            </a:r>
            <a:r>
              <a:rPr lang="en-US" baseline="0" dirty="0"/>
              <a:t> </a:t>
            </a:r>
            <a:r>
              <a:rPr lang="en-US" baseline="0" dirty="0" err="1"/>
              <a:t>nằm</a:t>
            </a:r>
            <a:r>
              <a:rPr lang="en-US" baseline="0" dirty="0"/>
              <a:t> </a:t>
            </a:r>
            <a:r>
              <a:rPr lang="en-US" baseline="0" dirty="0" err="1"/>
              <a:t>tại</a:t>
            </a:r>
            <a:r>
              <a:rPr lang="en-US" baseline="0" dirty="0"/>
              <a:t> </a:t>
            </a:r>
            <a:r>
              <a:rPr lang="en-US" baseline="0" dirty="0" err="1"/>
              <a:t>địa</a:t>
            </a:r>
            <a:r>
              <a:rPr lang="en-US" baseline="0" dirty="0"/>
              <a:t> </a:t>
            </a:r>
            <a:r>
              <a:rPr lang="en-US" baseline="0" dirty="0" err="1"/>
              <a:t>chỉ</a:t>
            </a:r>
            <a:r>
              <a:rPr lang="en-US" baseline="0" dirty="0"/>
              <a:t> </a:t>
            </a:r>
            <a:r>
              <a:rPr lang="en-US" baseline="0" dirty="0" err="1"/>
              <a:t>mà</a:t>
            </a:r>
            <a:r>
              <a:rPr lang="en-US" baseline="0" dirty="0"/>
              <a:t> </a:t>
            </a:r>
            <a:r>
              <a:rPr lang="en-US" baseline="0" dirty="0" err="1"/>
              <a:t>thanh</a:t>
            </a:r>
            <a:r>
              <a:rPr lang="en-US" baseline="0" dirty="0"/>
              <a:t> </a:t>
            </a:r>
            <a:r>
              <a:rPr lang="en-US" baseline="0" dirty="0" err="1"/>
              <a:t>ghi</a:t>
            </a:r>
            <a:r>
              <a:rPr lang="en-US" baseline="0" dirty="0"/>
              <a:t> </a:t>
            </a:r>
            <a:r>
              <a:rPr lang="en-US" baseline="0" dirty="0" err="1"/>
              <a:t>rdi</a:t>
            </a:r>
            <a:r>
              <a:rPr lang="en-US" baseline="0" dirty="0"/>
              <a:t> </a:t>
            </a:r>
            <a:r>
              <a:rPr lang="en-US" baseline="0" dirty="0" err="1"/>
              <a:t>trỏ</a:t>
            </a:r>
            <a:r>
              <a:rPr lang="en-US" baseline="0" dirty="0"/>
              <a:t> </a:t>
            </a:r>
            <a:r>
              <a:rPr lang="en-US" baseline="0" dirty="0" err="1"/>
              <a:t>tới</a:t>
            </a:r>
            <a:r>
              <a:rPr lang="en-US" baseline="0" dirty="0"/>
              <a:t> </a:t>
            </a:r>
            <a:r>
              <a:rPr lang="en-US" baseline="0" dirty="0" err="1"/>
              <a:t>vào</a:t>
            </a:r>
            <a:r>
              <a:rPr lang="en-US" baseline="0" dirty="0"/>
              <a:t> </a:t>
            </a:r>
            <a:r>
              <a:rPr lang="en-US" baseline="0" dirty="0" err="1"/>
              <a:t>thanh</a:t>
            </a:r>
            <a:r>
              <a:rPr lang="en-US" baseline="0" dirty="0"/>
              <a:t> </a:t>
            </a:r>
            <a:r>
              <a:rPr lang="en-US" baseline="0" dirty="0" err="1"/>
              <a:t>ghi</a:t>
            </a:r>
            <a:r>
              <a:rPr lang="en-US" baseline="0" dirty="0"/>
              <a:t> </a:t>
            </a:r>
            <a:r>
              <a:rPr lang="en-US" baseline="0" dirty="0" err="1"/>
              <a:t>eax</a:t>
            </a:r>
            <a:r>
              <a:rPr lang="en-US" baseline="0" dirty="0"/>
              <a:t>. </a:t>
            </a:r>
            <a:r>
              <a:rPr lang="en-US" baseline="0" dirty="0" err="1"/>
              <a:t>Vì</a:t>
            </a:r>
            <a:r>
              <a:rPr lang="en-US" baseline="0" dirty="0"/>
              <a:t> </a:t>
            </a:r>
            <a:r>
              <a:rPr lang="en-US" baseline="0" dirty="0" err="1"/>
              <a:t>biến</a:t>
            </a:r>
            <a:r>
              <a:rPr lang="en-US" baseline="0" dirty="0"/>
              <a:t> </a:t>
            </a:r>
            <a:r>
              <a:rPr lang="en-US" baseline="0" dirty="0" err="1"/>
              <a:t>i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</a:t>
            </a:r>
            <a:r>
              <a:rPr lang="en-US" baseline="0" dirty="0" err="1"/>
              <a:t>đầu</a:t>
            </a:r>
            <a:r>
              <a:rPr lang="en-US" baseline="0" dirty="0"/>
              <a:t> </a:t>
            </a:r>
            <a:r>
              <a:rPr lang="en-US" baseline="0" dirty="0" err="1"/>
              <a:t>tiên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 r, </a:t>
            </a:r>
            <a:r>
              <a:rPr lang="en-US" baseline="0" dirty="0" err="1"/>
              <a:t>nên</a:t>
            </a:r>
            <a:r>
              <a:rPr lang="en-US" baseline="0" dirty="0"/>
              <a:t> </a:t>
            </a:r>
            <a:r>
              <a:rPr lang="en-US" baseline="0" dirty="0" err="1"/>
              <a:t>địa</a:t>
            </a:r>
            <a:r>
              <a:rPr lang="en-US" baseline="0" dirty="0"/>
              <a:t> </a:t>
            </a:r>
            <a:r>
              <a:rPr lang="en-US" baseline="0" dirty="0" err="1"/>
              <a:t>chỉ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</a:t>
            </a:r>
            <a:r>
              <a:rPr lang="en-US" baseline="0" dirty="0" err="1"/>
              <a:t>biến</a:t>
            </a:r>
            <a:r>
              <a:rPr lang="en-US" baseline="0" dirty="0"/>
              <a:t> </a:t>
            </a:r>
            <a:r>
              <a:rPr lang="en-US" baseline="0" dirty="0" err="1"/>
              <a:t>i</a:t>
            </a:r>
            <a:r>
              <a:rPr lang="en-US" baseline="0" dirty="0"/>
              <a:t> </a:t>
            </a:r>
            <a:r>
              <a:rPr lang="en-US" baseline="0" dirty="0" err="1"/>
              <a:t>cũng</a:t>
            </a:r>
            <a:r>
              <a:rPr lang="en-US" baseline="0" dirty="0"/>
              <a:t> </a:t>
            </a:r>
            <a:r>
              <a:rPr lang="en-US" baseline="0" dirty="0" err="1"/>
              <a:t>chính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địa</a:t>
            </a:r>
            <a:r>
              <a:rPr lang="en-US" baseline="0" dirty="0"/>
              <a:t> </a:t>
            </a:r>
            <a:r>
              <a:rPr lang="en-US" baseline="0" dirty="0" err="1"/>
              <a:t>chỉ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r. </a:t>
            </a:r>
            <a:r>
              <a:rPr lang="en-US" baseline="0" dirty="0" err="1"/>
              <a:t>Giá</a:t>
            </a:r>
            <a:r>
              <a:rPr lang="en-US" baseline="0" dirty="0"/>
              <a:t> </a:t>
            </a:r>
            <a:r>
              <a:rPr lang="en-US" baseline="0" dirty="0" err="1"/>
              <a:t>trị</a:t>
            </a:r>
            <a:r>
              <a:rPr lang="en-US" baseline="0" dirty="0"/>
              <a:t> </a:t>
            </a:r>
            <a:r>
              <a:rPr lang="en-US" baseline="0" dirty="0" err="1"/>
              <a:t>này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một</a:t>
            </a:r>
            <a:r>
              <a:rPr lang="en-US" baseline="0" dirty="0"/>
              <a:t> </a:t>
            </a:r>
            <a:r>
              <a:rPr lang="en-US" baseline="0" dirty="0" err="1"/>
              <a:t>số</a:t>
            </a:r>
            <a:r>
              <a:rPr lang="en-US" baseline="0" dirty="0"/>
              <a:t> </a:t>
            </a:r>
            <a:r>
              <a:rPr lang="en-US" baseline="0" dirty="0" err="1"/>
              <a:t>nguyên</a:t>
            </a:r>
            <a:r>
              <a:rPr lang="en-US" baseline="0" dirty="0"/>
              <a:t> </a:t>
            </a:r>
            <a:r>
              <a:rPr lang="en-US" baseline="0" dirty="0" err="1"/>
              <a:t>kiểu</a:t>
            </a:r>
            <a:r>
              <a:rPr lang="en-US" baseline="0" dirty="0"/>
              <a:t> </a:t>
            </a:r>
            <a:r>
              <a:rPr lang="en-US" baseline="0" dirty="0" err="1"/>
              <a:t>int</a:t>
            </a:r>
            <a:r>
              <a:rPr lang="en-US" baseline="0" dirty="0"/>
              <a:t> 4 byte.</a:t>
            </a:r>
          </a:p>
          <a:p>
            <a:pPr marL="171450" indent="-171450">
              <a:buFontTx/>
              <a:buChar char="-"/>
            </a:pPr>
            <a:r>
              <a:rPr lang="en-US" baseline="0" dirty="0" err="1"/>
              <a:t>Tiếp</a:t>
            </a:r>
            <a:r>
              <a:rPr lang="en-US" baseline="0" dirty="0"/>
              <a:t> </a:t>
            </a:r>
            <a:r>
              <a:rPr lang="en-US" baseline="0" dirty="0" err="1"/>
              <a:t>theo</a:t>
            </a:r>
            <a:r>
              <a:rPr lang="en-US" baseline="0" dirty="0"/>
              <a:t>, </a:t>
            </a:r>
            <a:r>
              <a:rPr lang="en-US" baseline="0" dirty="0" err="1"/>
              <a:t>chép</a:t>
            </a:r>
            <a:r>
              <a:rPr lang="en-US" baseline="0" dirty="0"/>
              <a:t> </a:t>
            </a:r>
            <a:r>
              <a:rPr lang="en-US" baseline="0" dirty="0" err="1"/>
              <a:t>giá</a:t>
            </a:r>
            <a:r>
              <a:rPr lang="en-US" baseline="0" dirty="0"/>
              <a:t> </a:t>
            </a:r>
            <a:r>
              <a:rPr lang="en-US" baseline="0" dirty="0" err="1"/>
              <a:t>trị</a:t>
            </a:r>
            <a:r>
              <a:rPr lang="en-US" baseline="0" dirty="0"/>
              <a:t> </a:t>
            </a:r>
            <a:r>
              <a:rPr lang="en-US" baseline="0" dirty="0" err="1"/>
              <a:t>nằm</a:t>
            </a:r>
            <a:r>
              <a:rPr lang="en-US" baseline="0" dirty="0"/>
              <a:t> </a:t>
            </a:r>
            <a:r>
              <a:rPr lang="en-US" baseline="0" dirty="0" err="1"/>
              <a:t>trong</a:t>
            </a:r>
            <a:r>
              <a:rPr lang="en-US" baseline="0" dirty="0"/>
              <a:t> </a:t>
            </a:r>
            <a:r>
              <a:rPr lang="en-US" baseline="0" dirty="0" err="1"/>
              <a:t>thanh</a:t>
            </a:r>
            <a:r>
              <a:rPr lang="en-US" baseline="0" dirty="0"/>
              <a:t> </a:t>
            </a:r>
            <a:r>
              <a:rPr lang="en-US" baseline="0" dirty="0" err="1"/>
              <a:t>ghi</a:t>
            </a:r>
            <a:r>
              <a:rPr lang="en-US" baseline="0" dirty="0"/>
              <a:t> </a:t>
            </a:r>
            <a:r>
              <a:rPr lang="en-US" baseline="0" dirty="0" err="1"/>
              <a:t>eax</a:t>
            </a:r>
            <a:r>
              <a:rPr lang="en-US" baseline="0" dirty="0"/>
              <a:t> </a:t>
            </a:r>
            <a:r>
              <a:rPr lang="en-US" baseline="0" dirty="0" err="1"/>
              <a:t>vào</a:t>
            </a:r>
            <a:r>
              <a:rPr lang="en-US" baseline="0" dirty="0"/>
              <a:t> </a:t>
            </a:r>
            <a:r>
              <a:rPr lang="en-US" baseline="0" dirty="0" err="1"/>
              <a:t>địa</a:t>
            </a:r>
            <a:r>
              <a:rPr lang="en-US" baseline="0" dirty="0"/>
              <a:t> </a:t>
            </a:r>
            <a:r>
              <a:rPr lang="en-US" baseline="0" dirty="0" err="1"/>
              <a:t>chỉ</a:t>
            </a:r>
            <a:r>
              <a:rPr lang="en-US" baseline="0" dirty="0"/>
              <a:t> </a:t>
            </a:r>
            <a:r>
              <a:rPr lang="en-US" baseline="0" dirty="0" err="1"/>
              <a:t>rdi</a:t>
            </a:r>
            <a:r>
              <a:rPr lang="en-US" baseline="0" dirty="0"/>
              <a:t> + 4. </a:t>
            </a:r>
            <a:r>
              <a:rPr lang="en-US" baseline="0" dirty="0" err="1"/>
              <a:t>Địa</a:t>
            </a:r>
            <a:r>
              <a:rPr lang="en-US" baseline="0" dirty="0"/>
              <a:t> </a:t>
            </a:r>
            <a:r>
              <a:rPr lang="en-US" baseline="0" dirty="0" err="1"/>
              <a:t>chỉ</a:t>
            </a:r>
            <a:r>
              <a:rPr lang="en-US" baseline="0" dirty="0"/>
              <a:t> </a:t>
            </a:r>
            <a:r>
              <a:rPr lang="en-US" baseline="0" dirty="0" err="1"/>
              <a:t>rdi</a:t>
            </a:r>
            <a:r>
              <a:rPr lang="en-US" baseline="0" dirty="0"/>
              <a:t> + 4 </a:t>
            </a:r>
            <a:r>
              <a:rPr lang="en-US" baseline="0" dirty="0" err="1"/>
              <a:t>này</a:t>
            </a:r>
            <a:r>
              <a:rPr lang="en-US" baseline="0" dirty="0"/>
              <a:t> </a:t>
            </a:r>
            <a:r>
              <a:rPr lang="en-US" baseline="0" dirty="0" err="1"/>
              <a:t>chính</a:t>
            </a:r>
            <a:r>
              <a:rPr lang="en-US" baseline="0" dirty="0"/>
              <a:t> </a:t>
            </a:r>
            <a:r>
              <a:rPr lang="en-US" baseline="0" dirty="0" err="1"/>
              <a:t>là</a:t>
            </a:r>
            <a:r>
              <a:rPr lang="en-US" baseline="0" dirty="0"/>
              <a:t> </a:t>
            </a:r>
            <a:r>
              <a:rPr lang="en-US" baseline="0" dirty="0" err="1"/>
              <a:t>địa</a:t>
            </a:r>
            <a:r>
              <a:rPr lang="en-US" baseline="0" dirty="0"/>
              <a:t> </a:t>
            </a:r>
            <a:r>
              <a:rPr lang="en-US" baseline="0" dirty="0" err="1"/>
              <a:t>chỉ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j </a:t>
            </a:r>
            <a:r>
              <a:rPr lang="en-US" baseline="0" dirty="0" err="1"/>
              <a:t>của</a:t>
            </a:r>
            <a:r>
              <a:rPr lang="en-US" baseline="0" dirty="0"/>
              <a:t> </a:t>
            </a:r>
            <a:r>
              <a:rPr lang="en-US" baseline="0" dirty="0" err="1"/>
              <a:t>cấu</a:t>
            </a:r>
            <a:r>
              <a:rPr lang="en-US" baseline="0" dirty="0"/>
              <a:t> </a:t>
            </a:r>
            <a:r>
              <a:rPr lang="en-US" baseline="0" dirty="0" err="1"/>
              <a:t>trúc</a:t>
            </a:r>
            <a:r>
              <a:rPr lang="en-US" baseline="0" dirty="0"/>
              <a:t> r.</a:t>
            </a:r>
          </a:p>
          <a:p>
            <a:pPr marL="0" indent="0">
              <a:buFontTx/>
              <a:buNone/>
            </a:pPr>
            <a:r>
              <a:rPr lang="en-US" baseline="0" dirty="0"/>
              <a:t>Sau </a:t>
            </a:r>
            <a:r>
              <a:rPr lang="en-US" baseline="0" dirty="0" err="1"/>
              <a:t>khi</a:t>
            </a:r>
            <a:r>
              <a:rPr lang="en-US" baseline="0" dirty="0"/>
              <a:t> </a:t>
            </a:r>
            <a:r>
              <a:rPr lang="en-US" baseline="0" dirty="0" err="1"/>
              <a:t>thực</a:t>
            </a:r>
            <a:r>
              <a:rPr lang="en-US" baseline="0" dirty="0"/>
              <a:t> </a:t>
            </a:r>
            <a:r>
              <a:rPr lang="en-US" baseline="0" dirty="0" err="1"/>
              <a:t>hiện</a:t>
            </a:r>
            <a:r>
              <a:rPr lang="en-US" baseline="0" dirty="0"/>
              <a:t> 2 </a:t>
            </a:r>
            <a:r>
              <a:rPr lang="en-US" baseline="0" dirty="0" err="1"/>
              <a:t>lệnh</a:t>
            </a:r>
            <a:r>
              <a:rPr lang="en-US" baseline="0" dirty="0"/>
              <a:t> move, ta </a:t>
            </a:r>
            <a:r>
              <a:rPr lang="en-US" baseline="0" dirty="0" err="1"/>
              <a:t>đã</a:t>
            </a:r>
            <a:r>
              <a:rPr lang="en-US" baseline="0" dirty="0"/>
              <a:t> </a:t>
            </a:r>
            <a:r>
              <a:rPr lang="en-US" baseline="0" dirty="0" err="1"/>
              <a:t>chép</a:t>
            </a:r>
            <a:r>
              <a:rPr lang="en-US" baseline="0" dirty="0"/>
              <a:t> </a:t>
            </a:r>
            <a:r>
              <a:rPr lang="en-US" baseline="0" dirty="0" err="1"/>
              <a:t>giá</a:t>
            </a:r>
            <a:r>
              <a:rPr lang="en-US" baseline="0" dirty="0"/>
              <a:t> </a:t>
            </a:r>
            <a:r>
              <a:rPr lang="en-US" baseline="0" dirty="0" err="1"/>
              <a:t>trị</a:t>
            </a:r>
            <a:r>
              <a:rPr lang="en-US" baseline="0" dirty="0"/>
              <a:t> </a:t>
            </a:r>
            <a:r>
              <a:rPr lang="en-US" baseline="0" dirty="0" err="1"/>
              <a:t>của</a:t>
            </a:r>
            <a:r>
              <a:rPr lang="en-US" baseline="0" dirty="0"/>
              <a:t>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</a:t>
            </a:r>
            <a:r>
              <a:rPr lang="en-US" baseline="0" dirty="0" err="1"/>
              <a:t>i</a:t>
            </a:r>
            <a:r>
              <a:rPr lang="en-US" baseline="0" dirty="0"/>
              <a:t> sang </a:t>
            </a:r>
            <a:r>
              <a:rPr lang="en-US" baseline="0" dirty="0" err="1"/>
              <a:t>thành</a:t>
            </a:r>
            <a:r>
              <a:rPr lang="en-US" baseline="0" dirty="0"/>
              <a:t> </a:t>
            </a:r>
            <a:r>
              <a:rPr lang="en-US" baseline="0" dirty="0" err="1"/>
              <a:t>phần</a:t>
            </a:r>
            <a:r>
              <a:rPr lang="en-US" baseline="0" dirty="0"/>
              <a:t> j.</a:t>
            </a:r>
          </a:p>
          <a:p>
            <a:pPr marL="0" indent="0">
              <a:buFontTx/>
              <a:buNone/>
            </a:pPr>
            <a:r>
              <a:rPr lang="en-US" baseline="0" dirty="0" err="1"/>
              <a:t>Nhắc</a:t>
            </a:r>
            <a:r>
              <a:rPr lang="en-US" baseline="0" dirty="0"/>
              <a:t> </a:t>
            </a:r>
            <a:r>
              <a:rPr lang="en-US" baseline="0" dirty="0" err="1"/>
              <a:t>lại</a:t>
            </a:r>
            <a:r>
              <a:rPr lang="en-US" baseline="0" dirty="0"/>
              <a:t>, </a:t>
            </a:r>
            <a:r>
              <a:rPr lang="en-US" baseline="0" dirty="0" err="1"/>
              <a:t>vì</a:t>
            </a:r>
            <a:r>
              <a:rPr lang="en-US" baseline="0" dirty="0"/>
              <a:t> CPU </a:t>
            </a:r>
            <a:r>
              <a:rPr lang="en-US" baseline="0" dirty="0" err="1"/>
              <a:t>không</a:t>
            </a:r>
            <a:r>
              <a:rPr lang="en-US" baseline="0" dirty="0"/>
              <a:t> </a:t>
            </a:r>
            <a:r>
              <a:rPr lang="en-US" baseline="0" dirty="0" err="1"/>
              <a:t>cho</a:t>
            </a:r>
            <a:r>
              <a:rPr lang="en-US" baseline="0" dirty="0"/>
              <a:t> </a:t>
            </a:r>
            <a:r>
              <a:rPr lang="en-US" baseline="0" dirty="0" err="1"/>
              <a:t>phép</a:t>
            </a:r>
            <a:r>
              <a:rPr lang="en-US" baseline="0" dirty="0"/>
              <a:t> </a:t>
            </a:r>
            <a:r>
              <a:rPr lang="en-US" baseline="0" dirty="0" err="1"/>
              <a:t>trực</a:t>
            </a:r>
            <a:r>
              <a:rPr lang="en-US" baseline="0" dirty="0"/>
              <a:t> </a:t>
            </a:r>
            <a:r>
              <a:rPr lang="en-US" baseline="0" dirty="0" err="1"/>
              <a:t>tiếp</a:t>
            </a:r>
            <a:r>
              <a:rPr lang="en-US" baseline="0" dirty="0"/>
              <a:t> </a:t>
            </a:r>
            <a:r>
              <a:rPr lang="en-US" baseline="0" dirty="0" err="1"/>
              <a:t>sao</a:t>
            </a:r>
            <a:r>
              <a:rPr lang="en-US" baseline="0" dirty="0"/>
              <a:t> </a:t>
            </a:r>
            <a:r>
              <a:rPr lang="en-US" baseline="0" dirty="0" err="1"/>
              <a:t>chép</a:t>
            </a:r>
            <a:r>
              <a:rPr lang="en-US" baseline="0" dirty="0"/>
              <a:t> </a:t>
            </a:r>
            <a:r>
              <a:rPr lang="en-US" baseline="0" dirty="0" err="1"/>
              <a:t>dữ</a:t>
            </a:r>
            <a:r>
              <a:rPr lang="en-US" baseline="0" dirty="0"/>
              <a:t> </a:t>
            </a:r>
            <a:r>
              <a:rPr lang="en-US" baseline="0" dirty="0" err="1"/>
              <a:t>liệu</a:t>
            </a:r>
            <a:r>
              <a:rPr lang="en-US" baseline="0" dirty="0"/>
              <a:t> </a:t>
            </a:r>
            <a:r>
              <a:rPr lang="en-US" baseline="0" dirty="0" err="1"/>
              <a:t>từ</a:t>
            </a:r>
            <a:r>
              <a:rPr lang="en-US" baseline="0" dirty="0"/>
              <a:t> </a:t>
            </a:r>
            <a:r>
              <a:rPr lang="en-US" baseline="0" dirty="0" err="1"/>
              <a:t>vùng</a:t>
            </a:r>
            <a:r>
              <a:rPr lang="en-US" baseline="0" dirty="0"/>
              <a:t> </a:t>
            </a:r>
            <a:r>
              <a:rPr lang="en-US" baseline="0" dirty="0" err="1"/>
              <a:t>nhớ</a:t>
            </a:r>
            <a:r>
              <a:rPr lang="en-US" baseline="0" dirty="0"/>
              <a:t> </a:t>
            </a:r>
            <a:r>
              <a:rPr lang="en-US" baseline="0" dirty="0" err="1"/>
              <a:t>này</a:t>
            </a:r>
            <a:r>
              <a:rPr lang="en-US" baseline="0" dirty="0"/>
              <a:t> sang </a:t>
            </a:r>
            <a:r>
              <a:rPr lang="en-US" baseline="0" dirty="0" err="1"/>
              <a:t>vùng</a:t>
            </a:r>
            <a:r>
              <a:rPr lang="en-US" baseline="0" dirty="0"/>
              <a:t> </a:t>
            </a:r>
            <a:r>
              <a:rPr lang="en-US" baseline="0" dirty="0" err="1"/>
              <a:t>nhớ</a:t>
            </a:r>
            <a:r>
              <a:rPr lang="en-US" baseline="0" dirty="0"/>
              <a:t> </a:t>
            </a:r>
            <a:r>
              <a:rPr lang="en-US" baseline="0" dirty="0" err="1"/>
              <a:t>khác</a:t>
            </a:r>
            <a:r>
              <a:rPr lang="en-US" baseline="0" dirty="0"/>
              <a:t> </a:t>
            </a:r>
            <a:r>
              <a:rPr lang="en-US" baseline="0" dirty="0" err="1"/>
              <a:t>nên</a:t>
            </a:r>
            <a:r>
              <a:rPr lang="en-US" baseline="0" dirty="0"/>
              <a:t> </a:t>
            </a:r>
            <a:r>
              <a:rPr lang="en-US" baseline="0" dirty="0" err="1"/>
              <a:t>trong</a:t>
            </a:r>
            <a:r>
              <a:rPr lang="en-US" baseline="0" dirty="0"/>
              <a:t> </a:t>
            </a:r>
            <a:r>
              <a:rPr lang="en-US" baseline="0" dirty="0" err="1"/>
              <a:t>trường</a:t>
            </a:r>
            <a:r>
              <a:rPr lang="en-US" baseline="0" dirty="0"/>
              <a:t> </a:t>
            </a:r>
            <a:r>
              <a:rPr lang="en-US" baseline="0" dirty="0" err="1"/>
              <a:t>hợp</a:t>
            </a:r>
            <a:r>
              <a:rPr lang="en-US" baseline="0" dirty="0"/>
              <a:t> </a:t>
            </a:r>
            <a:r>
              <a:rPr lang="en-US" baseline="0" dirty="0" err="1"/>
              <a:t>này</a:t>
            </a:r>
            <a:r>
              <a:rPr lang="en-US" baseline="0" dirty="0"/>
              <a:t> ta </a:t>
            </a:r>
            <a:r>
              <a:rPr lang="en-US" baseline="0" dirty="0" err="1"/>
              <a:t>phải</a:t>
            </a:r>
            <a:r>
              <a:rPr lang="en-US" baseline="0" dirty="0"/>
              <a:t> </a:t>
            </a:r>
            <a:r>
              <a:rPr lang="en-US" baseline="0" dirty="0" err="1"/>
              <a:t>dùng</a:t>
            </a:r>
            <a:r>
              <a:rPr lang="en-US" baseline="0" dirty="0"/>
              <a:t> </a:t>
            </a:r>
            <a:r>
              <a:rPr lang="en-US" baseline="0" dirty="0" err="1"/>
              <a:t>thanh</a:t>
            </a:r>
            <a:r>
              <a:rPr lang="en-US" baseline="0" dirty="0"/>
              <a:t> </a:t>
            </a:r>
            <a:r>
              <a:rPr lang="en-US" baseline="0" dirty="0" err="1"/>
              <a:t>ghi</a:t>
            </a:r>
            <a:r>
              <a:rPr lang="en-US" baseline="0" dirty="0"/>
              <a:t> </a:t>
            </a:r>
            <a:r>
              <a:rPr lang="en-US" baseline="0" dirty="0" err="1"/>
              <a:t>eax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trung</a:t>
            </a:r>
            <a:r>
              <a:rPr lang="en-US" baseline="0" dirty="0"/>
              <a:t> </a:t>
            </a:r>
            <a:r>
              <a:rPr lang="en-US" baseline="0" dirty="0" err="1"/>
              <a:t>gian</a:t>
            </a:r>
            <a:r>
              <a:rPr lang="en-US" baseline="0" dirty="0"/>
              <a:t>.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pPr marL="0" indent="0">
              <a:buFontTx/>
              <a:buNone/>
            </a:pPr>
            <a:endParaRPr lang="en-US" baseline="0" dirty="0"/>
          </a:p>
          <a:p>
            <a:pPr marL="0" indent="0">
              <a:buFontTx/>
              <a:buNone/>
            </a:pPr>
            <a:endParaRPr lang="en-US" baseline="0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Copy r-&gt;</a:t>
            </a:r>
            <a:r>
              <a:rPr lang="en-US" dirty="0" err="1"/>
              <a:t>i</a:t>
            </a:r>
            <a:r>
              <a:rPr lang="en-US" dirty="0"/>
              <a:t> to r-&gt;j</a:t>
            </a:r>
          </a:p>
          <a:p>
            <a:r>
              <a:rPr lang="en-US" dirty="0"/>
              <a:t>&amp;r-&gt;a[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r>
              <a:rPr lang="en-US" dirty="0"/>
              <a:t>r-&gt;p = &amp;r-&gt;a[r-&gt;</a:t>
            </a:r>
            <a:r>
              <a:rPr lang="en-US" dirty="0" err="1"/>
              <a:t>i</a:t>
            </a:r>
            <a:r>
              <a:rPr lang="en-US" dirty="0"/>
              <a:t> + r-&gt;j]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C0F40-24E6-42CE-A9E2-5A0B066020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341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</a:t>
            </a:r>
            <a:r>
              <a:rPr lang="en-US" dirty="0"/>
              <a:t>-&gt;</a:t>
            </a:r>
            <a:r>
              <a:rPr lang="en-US" dirty="0" err="1"/>
              <a:t>s.y</a:t>
            </a:r>
            <a:endParaRPr lang="en-US" dirty="0"/>
          </a:p>
          <a:p>
            <a:r>
              <a:rPr lang="en-US" dirty="0"/>
              <a:t>&amp;(</a:t>
            </a:r>
            <a:r>
              <a:rPr lang="en-US" dirty="0" err="1"/>
              <a:t>sp</a:t>
            </a:r>
            <a:r>
              <a:rPr lang="en-US" dirty="0"/>
              <a:t>-&gt;</a:t>
            </a:r>
            <a:r>
              <a:rPr lang="en-US" dirty="0" err="1"/>
              <a:t>s.x</a:t>
            </a:r>
            <a:r>
              <a:rPr lang="en-US" dirty="0"/>
              <a:t>)</a:t>
            </a:r>
          </a:p>
          <a:p>
            <a:r>
              <a:rPr lang="en-US" dirty="0" err="1"/>
              <a:t>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C0F40-24E6-42CE-A9E2-5A0B066020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181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</a:t>
            </a:r>
            <a:r>
              <a:rPr lang="en-US" dirty="0"/>
              <a:t>-&gt;</a:t>
            </a:r>
            <a:r>
              <a:rPr lang="en-US" dirty="0" err="1"/>
              <a:t>s.y</a:t>
            </a:r>
            <a:endParaRPr lang="en-US" dirty="0"/>
          </a:p>
          <a:p>
            <a:r>
              <a:rPr lang="en-US" dirty="0"/>
              <a:t>&amp;(</a:t>
            </a:r>
            <a:r>
              <a:rPr lang="en-US" dirty="0" err="1"/>
              <a:t>sp</a:t>
            </a:r>
            <a:r>
              <a:rPr lang="en-US" dirty="0"/>
              <a:t>-&gt;</a:t>
            </a:r>
            <a:r>
              <a:rPr lang="en-US" dirty="0" err="1"/>
              <a:t>s.x</a:t>
            </a:r>
            <a:r>
              <a:rPr lang="en-US" dirty="0"/>
              <a:t>)</a:t>
            </a:r>
          </a:p>
          <a:p>
            <a:r>
              <a:rPr lang="en-US" dirty="0" err="1"/>
              <a:t>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C0F40-24E6-42CE-A9E2-5A0B066020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935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C0F40-24E6-42CE-A9E2-5A0B066020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7685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C0F40-24E6-42CE-A9E2-5A0B066020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162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C0F40-24E6-42CE-A9E2-5A0B066020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38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2C0F40-24E6-42CE-A9E2-5A0B066020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376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71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99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764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994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07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058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676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96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069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405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err="1"/>
              <a:t>Clickicontoaddpicture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285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C217C-2F06-4462-9D67-FF1B400F5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0915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21803"/>
            <a:ext cx="7772400" cy="2387600"/>
          </a:xfrm>
        </p:spPr>
        <p:txBody>
          <a:bodyPr/>
          <a:lstStyle/>
          <a:p>
            <a:r>
              <a:rPr lang="en-US" b="1" dirty="0"/>
              <a:t>Structures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4401421"/>
            <a:ext cx="6858000" cy="1887619"/>
          </a:xfrm>
        </p:spPr>
        <p:txBody>
          <a:bodyPr>
            <a:noAutofit/>
          </a:bodyPr>
          <a:lstStyle/>
          <a:p>
            <a:pPr algn="r"/>
            <a:r>
              <a:rPr lang="en-US" sz="3200" dirty="0"/>
              <a:t>① Structures</a:t>
            </a:r>
          </a:p>
          <a:p>
            <a:pPr algn="r"/>
            <a:r>
              <a:rPr lang="en-US" sz="3200" dirty="0"/>
              <a:t>② </a:t>
            </a:r>
            <a:r>
              <a:rPr lang="en-US" sz="3200" dirty="0">
                <a:latin typeface="Candara" panose="020E0502030303020204" pitchFamily="34" charset="0"/>
              </a:rPr>
              <a:t>Data Alignment</a:t>
            </a:r>
          </a:p>
        </p:txBody>
      </p:sp>
      <p:sp>
        <p:nvSpPr>
          <p:cNvPr id="4" name="Rectangle 3"/>
          <p:cNvSpPr/>
          <p:nvPr/>
        </p:nvSpPr>
        <p:spPr>
          <a:xfrm>
            <a:off x="242094" y="325890"/>
            <a:ext cx="1554480" cy="1463040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Understand structs in memory</a:t>
            </a:r>
          </a:p>
        </p:txBody>
      </p:sp>
      <p:sp>
        <p:nvSpPr>
          <p:cNvPr id="5" name="Rectangle 4"/>
          <p:cNvSpPr/>
          <p:nvPr/>
        </p:nvSpPr>
        <p:spPr>
          <a:xfrm rot="21110970">
            <a:off x="1613381" y="412438"/>
            <a:ext cx="1554480" cy="1463040"/>
          </a:xfrm>
          <a:prstGeom prst="rect">
            <a:avLst/>
          </a:prstGeom>
          <a:solidFill>
            <a:srgbClr val="FFCC99"/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Know how to save </a:t>
            </a:r>
            <a:r>
              <a:rPr lang="en-US" sz="2000" b="1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  <a:ea typeface="Roboto" panose="02000000000000000000" pitchFamily="2" charset="0"/>
                <a:cs typeface="Roboto" panose="02000000000000000000" pitchFamily="2" charset="0"/>
              </a:rPr>
              <a:t>space in memory</a:t>
            </a:r>
            <a:endParaRPr lang="en-US" sz="2000" b="1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7667" y="309634"/>
            <a:ext cx="1602771" cy="125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347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37947"/>
            <a:ext cx="7886700" cy="5109433"/>
          </a:xfrm>
        </p:spPr>
        <p:txBody>
          <a:bodyPr>
            <a:normAutofit/>
          </a:bodyPr>
          <a:lstStyle/>
          <a:p>
            <a:r>
              <a:rPr lang="en-US" dirty="0"/>
              <a:t>Structures</a:t>
            </a:r>
          </a:p>
          <a:p>
            <a:r>
              <a:rPr lang="en-US" dirty="0"/>
              <a:t>Data Alignment</a:t>
            </a:r>
          </a:p>
        </p:txBody>
      </p:sp>
    </p:spTree>
    <p:extLst>
      <p:ext uri="{BB962C8B-B14F-4D97-AF65-F5344CB8AC3E}">
        <p14:creationId xmlns:p14="http://schemas.microsoft.com/office/powerpoint/2010/main" val="1397975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https://upload.wikimedia.org/wikipedia/commons/b/bb/Erc_S_Raymond_and_company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566" t="20228" r="47639" b="30580"/>
          <a:stretch/>
        </p:blipFill>
        <p:spPr bwMode="auto">
          <a:xfrm>
            <a:off x="1545229" y="735041"/>
            <a:ext cx="2743200" cy="27432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https://upload.wikimedia.org/wikipedia/commons/b/bb/Erc_S_Raymond_and_company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9271" b="64779" l="26823" r="46658">
                        <a14:foregroundMark x1="35894" y1="22982" x2="35894" y2="22982"/>
                        <a14:foregroundMark x1="37283" y1="23438" x2="37283" y2="23438"/>
                        <a14:foregroundMark x1="38802" y1="23893" x2="38802" y2="238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566" t="20228" r="47639" b="30580"/>
          <a:stretch/>
        </p:blipFill>
        <p:spPr bwMode="auto">
          <a:xfrm>
            <a:off x="1545229" y="735041"/>
            <a:ext cx="2743200" cy="27432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84655" y="3975179"/>
            <a:ext cx="78631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Smart data structures and dumb code works a lot better than the other way around.</a:t>
            </a:r>
            <a:endParaRPr lang="en-US" sz="3200" dirty="0"/>
          </a:p>
        </p:txBody>
      </p:sp>
      <p:pic>
        <p:nvPicPr>
          <p:cNvPr id="1026" name="Picture 2" descr="http://www.nataliemaclean.com/blog/wp-content/uploads/2014/04/quotation-marks-lef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696" y="3890270"/>
            <a:ext cx="683367" cy="548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www.nataliemaclean.com/blog/wp-content/uploads/2014/04/quotation-marks-lef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868236" y="4681877"/>
            <a:ext cx="683367" cy="548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4692044" y="2245140"/>
            <a:ext cx="38523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Eric Steven Raymond</a:t>
            </a:r>
          </a:p>
        </p:txBody>
      </p:sp>
      <p:sp>
        <p:nvSpPr>
          <p:cNvPr id="5" name="Rectangle 4"/>
          <p:cNvSpPr/>
          <p:nvPr/>
        </p:nvSpPr>
        <p:spPr>
          <a:xfrm>
            <a:off x="4692044" y="2813751"/>
            <a:ext cx="4254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Author of “The Cathedral and the Bazaar”</a:t>
            </a:r>
          </a:p>
        </p:txBody>
      </p:sp>
    </p:spTree>
    <p:extLst>
      <p:ext uri="{BB962C8B-B14F-4D97-AF65-F5344CB8AC3E}">
        <p14:creationId xmlns:p14="http://schemas.microsoft.com/office/powerpoint/2010/main" val="1929784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2</a:t>
            </a:fld>
            <a:endParaRPr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28650" y="1690688"/>
            <a:ext cx="2286000" cy="237744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rec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j;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a[2];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*p;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6" name="Rectangle 5"/>
          <p:cNvSpPr/>
          <p:nvPr/>
        </p:nvSpPr>
        <p:spPr>
          <a:xfrm>
            <a:off x="1885950" y="5899151"/>
            <a:ext cx="914400" cy="384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onsolas" panose="020B0609020204030204" pitchFamily="49" charset="0"/>
              </a:rPr>
              <a:t>i</a:t>
            </a:r>
            <a:endParaRPr lang="en-US" sz="2000" dirty="0">
              <a:latin typeface="Consolas" panose="020B06090202040302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00350" y="5899151"/>
            <a:ext cx="914400" cy="384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onsolas" panose="020B0609020204030204" pitchFamily="49" charset="0"/>
              </a:rPr>
              <a:t>j</a:t>
            </a:r>
          </a:p>
        </p:txBody>
      </p:sp>
      <p:sp>
        <p:nvSpPr>
          <p:cNvPr id="8" name="Rectangle 7"/>
          <p:cNvSpPr/>
          <p:nvPr/>
        </p:nvSpPr>
        <p:spPr>
          <a:xfrm>
            <a:off x="3714750" y="5899151"/>
            <a:ext cx="914400" cy="384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onsolas" panose="020B0609020204030204" pitchFamily="49" charset="0"/>
              </a:rPr>
              <a:t>a[0]</a:t>
            </a:r>
          </a:p>
        </p:txBody>
      </p:sp>
      <p:sp>
        <p:nvSpPr>
          <p:cNvPr id="9" name="Rectangle 8"/>
          <p:cNvSpPr/>
          <p:nvPr/>
        </p:nvSpPr>
        <p:spPr>
          <a:xfrm>
            <a:off x="4629150" y="5899151"/>
            <a:ext cx="914400" cy="384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onsolas" panose="020B0609020204030204" pitchFamily="49" charset="0"/>
              </a:rPr>
              <a:t>a[1]</a:t>
            </a:r>
          </a:p>
        </p:txBody>
      </p:sp>
      <p:sp>
        <p:nvSpPr>
          <p:cNvPr id="10" name="Rectangle 9"/>
          <p:cNvSpPr/>
          <p:nvPr/>
        </p:nvSpPr>
        <p:spPr>
          <a:xfrm>
            <a:off x="5543550" y="5899151"/>
            <a:ext cx="1828800" cy="384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onsolas" panose="020B0609020204030204" pitchFamily="49" charset="0"/>
              </a:rPr>
              <a:t>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30298" y="5415742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657398" y="5415742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571086" y="5415742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53204" y="5415742"/>
            <a:ext cx="3914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16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176623" y="541574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3383280" y="1712277"/>
            <a:ext cx="5132070" cy="828432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movl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eax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movl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%eax,4(%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3383280" y="2723423"/>
            <a:ext cx="5132070" cy="459100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leaq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8(%rdi,%rsi,4),%rax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3383280" y="3365237"/>
            <a:ext cx="5132070" cy="1936428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movl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4(%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eax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addl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eax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cltq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leaq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8(%rdi,%rax,4),%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rax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movq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%rax,16(%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463878" y="5899151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372350" y="861769"/>
            <a:ext cx="1143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r in %</a:t>
            </a:r>
            <a:r>
              <a:rPr lang="en-US" dirty="0" err="1"/>
              <a:t>rdi</a:t>
            </a:r>
            <a:endParaRPr lang="en-US" dirty="0"/>
          </a:p>
          <a:p>
            <a:pPr algn="r"/>
            <a:r>
              <a:rPr lang="en-US" dirty="0" err="1"/>
              <a:t>i</a:t>
            </a:r>
            <a:r>
              <a:rPr lang="en-US" dirty="0"/>
              <a:t> in %</a:t>
            </a:r>
            <a:r>
              <a:rPr lang="en-US" dirty="0" err="1"/>
              <a:t>rsi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104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/>
      <p:bldP spid="16" grpId="0" animBg="1"/>
      <p:bldP spid="17" grpId="0" animBg="1"/>
      <p:bldP spid="18" grpId="0" animBg="1"/>
      <p:bldP spid="19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885950" y="5899151"/>
            <a:ext cx="1828800" cy="384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onsolas" panose="020B0609020204030204" pitchFamily="49" charset="0"/>
              </a:rPr>
              <a:t>p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28650" y="1690688"/>
            <a:ext cx="3749040" cy="310896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prob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*p;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struct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x;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y;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 s;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struct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prob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*next;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8" name="Rectangle 7"/>
          <p:cNvSpPr/>
          <p:nvPr/>
        </p:nvSpPr>
        <p:spPr>
          <a:xfrm>
            <a:off x="3714750" y="5899151"/>
            <a:ext cx="914400" cy="384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onsolas" panose="020B0609020204030204" pitchFamily="49" charset="0"/>
              </a:rPr>
              <a:t>s.x</a:t>
            </a:r>
            <a:endParaRPr lang="en-US" sz="2000" dirty="0">
              <a:latin typeface="Consolas" panose="020B0609020204030204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29150" y="5899151"/>
            <a:ext cx="914400" cy="384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onsolas" panose="020B0609020204030204" pitchFamily="49" charset="0"/>
              </a:rPr>
              <a:t>s.y</a:t>
            </a:r>
            <a:endParaRPr lang="en-US" sz="2000" dirty="0">
              <a:latin typeface="Consolas" panose="020B06090202040302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730298" y="5415742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431688" y="5415742"/>
            <a:ext cx="372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12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571086" y="5415742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53204" y="5415742"/>
            <a:ext cx="3914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16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176623" y="541574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234810" y="5906509"/>
            <a:ext cx="651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prob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543550" y="5899151"/>
            <a:ext cx="1828800" cy="3840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onsolas" panose="020B0609020204030204" pitchFamily="49" charset="0"/>
              </a:rPr>
              <a:t>next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3028950" y="422071"/>
            <a:ext cx="5486400" cy="19364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sp_init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(struct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prob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s.x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= ___________;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    = ___________;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 = ___________;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583430" y="2623254"/>
            <a:ext cx="3931920" cy="2675091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sp_init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movl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12(%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eax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movl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%eax,8(%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leaq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8(%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rax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movq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rax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movq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%rdi,16(%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</a:t>
            </a:r>
          </a:p>
        </p:txBody>
      </p:sp>
      <p:sp>
        <p:nvSpPr>
          <p:cNvPr id="3" name="Rectangle 2"/>
          <p:cNvSpPr/>
          <p:nvPr/>
        </p:nvSpPr>
        <p:spPr>
          <a:xfrm>
            <a:off x="5676448" y="794431"/>
            <a:ext cx="13740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sp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-&gt;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s.y</a:t>
            </a:r>
            <a:endParaRPr lang="en-US" sz="24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421571" y="1150598"/>
            <a:ext cx="18838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&amp;(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sp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-&gt;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s.x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101244" y="1545399"/>
            <a:ext cx="5245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  <a:latin typeface="Consolas" panose="020B0609020204030204" pitchFamily="49" charset="0"/>
              </a:rPr>
              <a:t>sp</a:t>
            </a:r>
            <a:endParaRPr lang="en-US" sz="2400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727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5" grpId="0" animBg="1"/>
      <p:bldP spid="8" grpId="0" animBg="1"/>
      <p:bldP spid="9" grpId="0" animBg="1"/>
      <p:bldP spid="11" grpId="0"/>
      <p:bldP spid="12" grpId="0"/>
      <p:bldP spid="13" grpId="0"/>
      <p:bldP spid="14" grpId="0"/>
      <p:bldP spid="15" grpId="0"/>
      <p:bldP spid="19" grpId="0"/>
      <p:bldP spid="21" grpId="0" animBg="1"/>
      <p:bldP spid="22" grpId="0" animBg="1"/>
      <p:bldP spid="23" grpId="0" animBg="1"/>
      <p:bldP spid="3" grpId="0"/>
      <p:bldP spid="24" grpId="0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4</a:t>
            </a:fld>
            <a:endParaRPr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497830" y="4789255"/>
            <a:ext cx="3017520" cy="1567096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ELE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long v;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struct ELE *p;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4126230" y="1158755"/>
            <a:ext cx="4389120" cy="4591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 fun(struct ELE *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4126230" y="1617856"/>
            <a:ext cx="4389120" cy="3044423"/>
          </a:xfrm>
          <a:prstGeom prst="rect">
            <a:avLst/>
          </a:prstGeom>
          <a:solidFill>
            <a:srgbClr val="C5E0B4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long ret=0;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while(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 ret +=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-&gt;v;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-&gt;p;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return ret;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628650" y="1690688"/>
            <a:ext cx="3931920" cy="3783087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movl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$0,%eax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jmp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.L2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.L3: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addq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rax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movq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8(%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.L2: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testq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,%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rdi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jne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.L3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rep; ret</a:t>
            </a:r>
          </a:p>
        </p:txBody>
      </p:sp>
    </p:spTree>
    <p:extLst>
      <p:ext uri="{BB962C8B-B14F-4D97-AF65-F5344CB8AC3E}">
        <p14:creationId xmlns:p14="http://schemas.microsoft.com/office/powerpoint/2010/main" val="358176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0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Data Alignment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196013" y="1703389"/>
            <a:ext cx="2286000" cy="193642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S1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c;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[2];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double v;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*p; </a:t>
            </a:r>
          </a:p>
        </p:txBody>
      </p:sp>
      <p:sp>
        <p:nvSpPr>
          <p:cNvPr id="7" name="Rectangle 7"/>
          <p:cNvSpPr>
            <a:spLocks/>
          </p:cNvSpPr>
          <p:nvPr/>
        </p:nvSpPr>
        <p:spPr bwMode="auto">
          <a:xfrm>
            <a:off x="633413" y="1752600"/>
            <a:ext cx="27432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c</a:t>
            </a:r>
          </a:p>
        </p:txBody>
      </p:sp>
      <p:sp>
        <p:nvSpPr>
          <p:cNvPr id="8" name="Rectangle 8"/>
          <p:cNvSpPr>
            <a:spLocks/>
          </p:cNvSpPr>
          <p:nvPr/>
        </p:nvSpPr>
        <p:spPr bwMode="auto">
          <a:xfrm>
            <a:off x="907733" y="1752600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[0]</a:t>
            </a:r>
          </a:p>
        </p:txBody>
      </p:sp>
      <p:sp>
        <p:nvSpPr>
          <p:cNvPr id="9" name="Rectangle 9"/>
          <p:cNvSpPr>
            <a:spLocks/>
          </p:cNvSpPr>
          <p:nvPr/>
        </p:nvSpPr>
        <p:spPr bwMode="auto">
          <a:xfrm>
            <a:off x="2005013" y="1752600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[1]</a:t>
            </a:r>
          </a:p>
        </p:txBody>
      </p:sp>
      <p:sp>
        <p:nvSpPr>
          <p:cNvPr id="10" name="Rectangle 10"/>
          <p:cNvSpPr>
            <a:spLocks/>
          </p:cNvSpPr>
          <p:nvPr/>
        </p:nvSpPr>
        <p:spPr bwMode="auto">
          <a:xfrm>
            <a:off x="3102293" y="1752600"/>
            <a:ext cx="219456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v</a:t>
            </a:r>
          </a:p>
        </p:txBody>
      </p:sp>
      <p:sp>
        <p:nvSpPr>
          <p:cNvPr id="11" name="Rectangle 13"/>
          <p:cNvSpPr>
            <a:spLocks/>
          </p:cNvSpPr>
          <p:nvPr/>
        </p:nvSpPr>
        <p:spPr bwMode="auto">
          <a:xfrm>
            <a:off x="533400" y="2205935"/>
            <a:ext cx="203582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p</a:t>
            </a:r>
          </a:p>
        </p:txBody>
      </p:sp>
      <p:sp>
        <p:nvSpPr>
          <p:cNvPr id="12" name="Rectangle 14"/>
          <p:cNvSpPr>
            <a:spLocks/>
          </p:cNvSpPr>
          <p:nvPr/>
        </p:nvSpPr>
        <p:spPr bwMode="auto">
          <a:xfrm>
            <a:off x="838200" y="2205935"/>
            <a:ext cx="456856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p+1</a:t>
            </a:r>
          </a:p>
        </p:txBody>
      </p:sp>
      <p:sp>
        <p:nvSpPr>
          <p:cNvPr id="13" name="Rectangle 15"/>
          <p:cNvSpPr>
            <a:spLocks/>
          </p:cNvSpPr>
          <p:nvPr/>
        </p:nvSpPr>
        <p:spPr bwMode="auto">
          <a:xfrm>
            <a:off x="1770697" y="2205935"/>
            <a:ext cx="456856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p+5</a:t>
            </a:r>
          </a:p>
        </p:txBody>
      </p:sp>
      <p:sp>
        <p:nvSpPr>
          <p:cNvPr id="14" name="Rectangle 16"/>
          <p:cNvSpPr>
            <a:spLocks/>
          </p:cNvSpPr>
          <p:nvPr/>
        </p:nvSpPr>
        <p:spPr bwMode="auto">
          <a:xfrm>
            <a:off x="2871975" y="2205935"/>
            <a:ext cx="456856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p+9</a:t>
            </a:r>
          </a:p>
        </p:txBody>
      </p:sp>
      <p:sp>
        <p:nvSpPr>
          <p:cNvPr id="15" name="Rectangle 17"/>
          <p:cNvSpPr>
            <a:spLocks/>
          </p:cNvSpPr>
          <p:nvPr/>
        </p:nvSpPr>
        <p:spPr bwMode="auto">
          <a:xfrm>
            <a:off x="4961319" y="2205935"/>
            <a:ext cx="583493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p+17</a:t>
            </a:r>
          </a:p>
        </p:txBody>
      </p:sp>
      <p:sp>
        <p:nvSpPr>
          <p:cNvPr id="16" name="Rectangle 7"/>
          <p:cNvSpPr>
            <a:spLocks/>
          </p:cNvSpPr>
          <p:nvPr/>
        </p:nvSpPr>
        <p:spPr bwMode="auto">
          <a:xfrm>
            <a:off x="633413" y="4572000"/>
            <a:ext cx="27432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c</a:t>
            </a:r>
          </a:p>
        </p:txBody>
      </p:sp>
      <p:sp>
        <p:nvSpPr>
          <p:cNvPr id="17" name="Rectangle 8"/>
          <p:cNvSpPr>
            <a:spLocks/>
          </p:cNvSpPr>
          <p:nvPr/>
        </p:nvSpPr>
        <p:spPr bwMode="auto">
          <a:xfrm>
            <a:off x="1730693" y="4572000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[0]</a:t>
            </a:r>
          </a:p>
        </p:txBody>
      </p:sp>
      <p:sp>
        <p:nvSpPr>
          <p:cNvPr id="18" name="Rectangle 9"/>
          <p:cNvSpPr>
            <a:spLocks/>
          </p:cNvSpPr>
          <p:nvPr/>
        </p:nvSpPr>
        <p:spPr bwMode="auto">
          <a:xfrm>
            <a:off x="2827973" y="4572000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i[1]</a:t>
            </a:r>
          </a:p>
        </p:txBody>
      </p:sp>
      <p:sp>
        <p:nvSpPr>
          <p:cNvPr id="19" name="Rectangle 10"/>
          <p:cNvSpPr>
            <a:spLocks/>
          </p:cNvSpPr>
          <p:nvPr/>
        </p:nvSpPr>
        <p:spPr bwMode="auto">
          <a:xfrm>
            <a:off x="5016633" y="4572000"/>
            <a:ext cx="219456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v</a:t>
            </a:r>
          </a:p>
        </p:txBody>
      </p:sp>
      <p:sp>
        <p:nvSpPr>
          <p:cNvPr id="20" name="Rectangle 11"/>
          <p:cNvSpPr>
            <a:spLocks/>
          </p:cNvSpPr>
          <p:nvPr/>
        </p:nvSpPr>
        <p:spPr bwMode="auto">
          <a:xfrm>
            <a:off x="907733" y="4572000"/>
            <a:ext cx="82296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1400" dirty="0">
                <a:solidFill>
                  <a:srgbClr val="FFFFFF"/>
                </a:solidFill>
                <a:latin typeface="Consolas" panose="020B0609020204030204" pitchFamily="49" charset="0"/>
                <a:ea typeface="Calibri Bold Italic" charset="0"/>
                <a:cs typeface="Calibri Bold Italic" charset="0"/>
                <a:sym typeface="Calibri Bold Italic" charset="0"/>
              </a:rPr>
              <a:t>3 bytes</a:t>
            </a:r>
          </a:p>
        </p:txBody>
      </p:sp>
      <p:sp>
        <p:nvSpPr>
          <p:cNvPr id="21" name="Rectangle 12"/>
          <p:cNvSpPr>
            <a:spLocks/>
          </p:cNvSpPr>
          <p:nvPr/>
        </p:nvSpPr>
        <p:spPr bwMode="auto">
          <a:xfrm>
            <a:off x="3919353" y="4572000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1400">
                <a:solidFill>
                  <a:srgbClr val="FFFFFF"/>
                </a:solidFill>
                <a:latin typeface="Consolas" panose="020B0609020204030204" pitchFamily="49" charset="0"/>
                <a:ea typeface="Calibri Bold Italic" charset="0"/>
                <a:cs typeface="Calibri Bold Italic" charset="0"/>
                <a:sym typeface="Calibri Bold Italic" charset="0"/>
              </a:rPr>
              <a:t>4 bytes</a:t>
            </a:r>
          </a:p>
        </p:txBody>
      </p:sp>
      <p:sp>
        <p:nvSpPr>
          <p:cNvPr id="22" name="Rectangle 13"/>
          <p:cNvSpPr>
            <a:spLocks/>
          </p:cNvSpPr>
          <p:nvPr/>
        </p:nvSpPr>
        <p:spPr bwMode="auto">
          <a:xfrm>
            <a:off x="381000" y="4965700"/>
            <a:ext cx="456856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p+0</a:t>
            </a:r>
          </a:p>
        </p:txBody>
      </p:sp>
      <p:sp>
        <p:nvSpPr>
          <p:cNvPr id="23" name="Rectangle 14"/>
          <p:cNvSpPr>
            <a:spLocks/>
          </p:cNvSpPr>
          <p:nvPr/>
        </p:nvSpPr>
        <p:spPr bwMode="auto">
          <a:xfrm>
            <a:off x="1471433" y="4965700"/>
            <a:ext cx="456856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p+4</a:t>
            </a:r>
          </a:p>
        </p:txBody>
      </p:sp>
      <p:sp>
        <p:nvSpPr>
          <p:cNvPr id="24" name="Rectangle 15"/>
          <p:cNvSpPr>
            <a:spLocks/>
          </p:cNvSpPr>
          <p:nvPr/>
        </p:nvSpPr>
        <p:spPr bwMode="auto">
          <a:xfrm>
            <a:off x="2597750" y="4965700"/>
            <a:ext cx="456856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p+8</a:t>
            </a:r>
          </a:p>
        </p:txBody>
      </p:sp>
      <p:sp>
        <p:nvSpPr>
          <p:cNvPr id="25" name="Rectangle 16"/>
          <p:cNvSpPr>
            <a:spLocks/>
          </p:cNvSpPr>
          <p:nvPr/>
        </p:nvSpPr>
        <p:spPr bwMode="auto">
          <a:xfrm>
            <a:off x="4723743" y="4965700"/>
            <a:ext cx="583493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p+16</a:t>
            </a:r>
          </a:p>
        </p:txBody>
      </p:sp>
      <p:sp>
        <p:nvSpPr>
          <p:cNvPr id="26" name="Rectangle 17"/>
          <p:cNvSpPr>
            <a:spLocks/>
          </p:cNvSpPr>
          <p:nvPr/>
        </p:nvSpPr>
        <p:spPr bwMode="auto">
          <a:xfrm>
            <a:off x="6916411" y="4965700"/>
            <a:ext cx="583493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p+24</a:t>
            </a:r>
          </a:p>
        </p:txBody>
      </p:sp>
      <p:sp>
        <p:nvSpPr>
          <p:cNvPr id="27" name="Line 18"/>
          <p:cNvSpPr>
            <a:spLocks noChangeShapeType="1"/>
          </p:cNvSpPr>
          <p:nvPr/>
        </p:nvSpPr>
        <p:spPr bwMode="auto">
          <a:xfrm rot="10800000" flipH="1">
            <a:off x="1722258" y="5314950"/>
            <a:ext cx="0" cy="3810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30" name="Line 21"/>
          <p:cNvSpPr>
            <a:spLocks noChangeShapeType="1"/>
          </p:cNvSpPr>
          <p:nvPr/>
        </p:nvSpPr>
        <p:spPr bwMode="auto">
          <a:xfrm rot="10800000" flipH="1">
            <a:off x="5049181" y="5314950"/>
            <a:ext cx="0" cy="3810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32" name="Line 23"/>
          <p:cNvSpPr>
            <a:spLocks noChangeShapeType="1"/>
          </p:cNvSpPr>
          <p:nvPr/>
        </p:nvSpPr>
        <p:spPr bwMode="auto">
          <a:xfrm rot="10800000" flipH="1">
            <a:off x="633413" y="5314950"/>
            <a:ext cx="0" cy="8382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34" name="Line 25"/>
          <p:cNvSpPr>
            <a:spLocks noChangeShapeType="1"/>
          </p:cNvSpPr>
          <p:nvPr/>
        </p:nvSpPr>
        <p:spPr bwMode="auto">
          <a:xfrm rot="10800000" flipH="1">
            <a:off x="7235499" y="5314950"/>
            <a:ext cx="0" cy="8382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28650" y="3627286"/>
            <a:ext cx="4424609" cy="46166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② Address must be multiple of K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28650" y="3052781"/>
            <a:ext cx="5137945" cy="46166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① Primitive data type requires K bytes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523604" y="6206610"/>
            <a:ext cx="1423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85738" indent="-185738">
              <a:spcBef>
                <a:spcPts val="638"/>
              </a:spcBef>
            </a:pPr>
            <a:r>
              <a:rPr lang="en-US" dirty="0">
                <a:ea typeface="Calibri Bold" charset="0"/>
                <a:cs typeface="Calibri Bold" charset="0"/>
                <a:sym typeface="Calibri Bold" charset="0"/>
              </a:rPr>
              <a:t>Multiple of 8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303595" y="5734050"/>
            <a:ext cx="1423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85738" indent="-185738">
              <a:spcBef>
                <a:spcPts val="638"/>
              </a:spcBef>
            </a:pPr>
            <a:r>
              <a:rPr lang="en-US" dirty="0">
                <a:ea typeface="Calibri Bold" charset="0"/>
                <a:cs typeface="Calibri Bold" charset="0"/>
                <a:sym typeface="Calibri Bold" charset="0"/>
              </a:rPr>
              <a:t>Multiple of 8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14678" y="5702300"/>
            <a:ext cx="1423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85738" indent="-185738">
              <a:spcBef>
                <a:spcPts val="638"/>
              </a:spcBef>
            </a:pPr>
            <a:r>
              <a:rPr lang="en-US" dirty="0">
                <a:ea typeface="Calibri Bold" charset="0"/>
                <a:cs typeface="Calibri Bold" charset="0"/>
                <a:sym typeface="Calibri Bold" charset="0"/>
              </a:rPr>
              <a:t>Multiple of 4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95839" y="6206610"/>
            <a:ext cx="1423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85738" indent="-185738">
              <a:spcBef>
                <a:spcPts val="638"/>
              </a:spcBef>
            </a:pPr>
            <a:r>
              <a:rPr lang="en-US" dirty="0">
                <a:ea typeface="Calibri Bold" charset="0"/>
                <a:cs typeface="Calibri Bold" charset="0"/>
                <a:sym typeface="Calibri Bold" charset="0"/>
              </a:rPr>
              <a:t>Multiple of 8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872658" y="4064663"/>
            <a:ext cx="12474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padding</a:t>
            </a:r>
          </a:p>
        </p:txBody>
      </p:sp>
    </p:spTree>
    <p:extLst>
      <p:ext uri="{BB962C8B-B14F-4D97-AF65-F5344CB8AC3E}">
        <p14:creationId xmlns:p14="http://schemas.microsoft.com/office/powerpoint/2010/main" val="2996203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4" grpId="0"/>
      <p:bldP spid="25" grpId="0"/>
      <p:bldP spid="26" grpId="0"/>
      <p:bldP spid="27" grpId="0" animBg="1"/>
      <p:bldP spid="30" grpId="0" animBg="1"/>
      <p:bldP spid="32" grpId="0" animBg="1"/>
      <p:bldP spid="34" grpId="0" animBg="1"/>
      <p:bldP spid="37" grpId="0"/>
      <p:bldP spid="38" grpId="0"/>
      <p:bldP spid="39" grpId="0"/>
      <p:bldP spid="40" grpId="0"/>
      <p:bldP spid="41" grpId="0"/>
      <p:bldP spid="42" grpId="0"/>
      <p:bldP spid="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6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 rot="16200000">
            <a:off x="4377945" y="2857761"/>
            <a:ext cx="6217409" cy="1510020"/>
            <a:chOff x="1808480" y="2056140"/>
            <a:chExt cx="6217409" cy="1510020"/>
          </a:xfrm>
        </p:grpSpPr>
        <p:sp>
          <p:nvSpPr>
            <p:cNvPr id="6" name="Rectangle 5"/>
            <p:cNvSpPr/>
            <p:nvPr/>
          </p:nvSpPr>
          <p:spPr>
            <a:xfrm>
              <a:off x="1897889" y="2056140"/>
              <a:ext cx="6026400" cy="1411520"/>
            </a:xfrm>
            <a:prstGeom prst="rect">
              <a:avLst/>
            </a:prstGeom>
            <a:solidFill>
              <a:srgbClr val="0077A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15"/>
            <p:cNvSpPr/>
            <p:nvPr/>
          </p:nvSpPr>
          <p:spPr>
            <a:xfrm>
              <a:off x="1808480" y="2617151"/>
              <a:ext cx="193040" cy="17176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16"/>
            <p:cNvSpPr/>
            <p:nvPr/>
          </p:nvSpPr>
          <p:spPr>
            <a:xfrm>
              <a:off x="7832849" y="2617150"/>
              <a:ext cx="193040" cy="17176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940560" y="332232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7777985" y="332232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9"/>
            <p:cNvSpPr/>
            <p:nvPr/>
          </p:nvSpPr>
          <p:spPr>
            <a:xfrm>
              <a:off x="4794249" y="3322320"/>
              <a:ext cx="121920" cy="243840"/>
            </a:xfrm>
            <a:prstGeom prst="roundRect">
              <a:avLst>
                <a:gd name="adj" fmla="val 494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08745" y="3361018"/>
              <a:ext cx="2619375" cy="1143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89065" y="3361018"/>
              <a:ext cx="2743200" cy="114300"/>
            </a:xfrm>
            <a:prstGeom prst="rect">
              <a:avLst/>
            </a:prstGeom>
          </p:spPr>
        </p:pic>
      </p:grpSp>
      <p:sp>
        <p:nvSpPr>
          <p:cNvPr id="21" name="Rectangle 7"/>
          <p:cNvSpPr>
            <a:spLocks/>
          </p:cNvSpPr>
          <p:nvPr/>
        </p:nvSpPr>
        <p:spPr bwMode="auto">
          <a:xfrm>
            <a:off x="633413" y="4572000"/>
            <a:ext cx="27432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c</a:t>
            </a:r>
          </a:p>
        </p:txBody>
      </p:sp>
      <p:sp>
        <p:nvSpPr>
          <p:cNvPr id="22" name="Rectangle 8"/>
          <p:cNvSpPr>
            <a:spLocks/>
          </p:cNvSpPr>
          <p:nvPr/>
        </p:nvSpPr>
        <p:spPr bwMode="auto">
          <a:xfrm>
            <a:off x="1730693" y="4572000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[0]</a:t>
            </a:r>
          </a:p>
        </p:txBody>
      </p:sp>
      <p:sp>
        <p:nvSpPr>
          <p:cNvPr id="23" name="Rectangle 9"/>
          <p:cNvSpPr>
            <a:spLocks/>
          </p:cNvSpPr>
          <p:nvPr/>
        </p:nvSpPr>
        <p:spPr bwMode="auto">
          <a:xfrm>
            <a:off x="2827973" y="4572000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i[1]</a:t>
            </a:r>
          </a:p>
        </p:txBody>
      </p:sp>
      <p:sp>
        <p:nvSpPr>
          <p:cNvPr id="24" name="Rectangle 10"/>
          <p:cNvSpPr>
            <a:spLocks/>
          </p:cNvSpPr>
          <p:nvPr/>
        </p:nvSpPr>
        <p:spPr bwMode="auto">
          <a:xfrm>
            <a:off x="5016633" y="4572000"/>
            <a:ext cx="219456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v</a:t>
            </a:r>
          </a:p>
        </p:txBody>
      </p:sp>
      <p:sp>
        <p:nvSpPr>
          <p:cNvPr id="25" name="Rectangle 11"/>
          <p:cNvSpPr>
            <a:spLocks/>
          </p:cNvSpPr>
          <p:nvPr/>
        </p:nvSpPr>
        <p:spPr bwMode="auto">
          <a:xfrm>
            <a:off x="907733" y="4572000"/>
            <a:ext cx="82296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1400" dirty="0">
                <a:solidFill>
                  <a:srgbClr val="FFFFFF"/>
                </a:solidFill>
                <a:latin typeface="Consolas" panose="020B0609020204030204" pitchFamily="49" charset="0"/>
                <a:ea typeface="Calibri Bold Italic" charset="0"/>
                <a:cs typeface="Calibri Bold Italic" charset="0"/>
                <a:sym typeface="Calibri Bold Italic" charset="0"/>
              </a:rPr>
              <a:t>3 bytes</a:t>
            </a:r>
          </a:p>
        </p:txBody>
      </p:sp>
      <p:sp>
        <p:nvSpPr>
          <p:cNvPr id="26" name="Rectangle 12"/>
          <p:cNvSpPr>
            <a:spLocks/>
          </p:cNvSpPr>
          <p:nvPr/>
        </p:nvSpPr>
        <p:spPr bwMode="auto">
          <a:xfrm>
            <a:off x="3919353" y="4572000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1400" dirty="0">
                <a:solidFill>
                  <a:srgbClr val="FFFFFF"/>
                </a:solidFill>
                <a:latin typeface="Consolas" panose="020B0609020204030204" pitchFamily="49" charset="0"/>
                <a:ea typeface="Calibri Bold Italic" charset="0"/>
                <a:cs typeface="Calibri Bold Italic" charset="0"/>
                <a:sym typeface="Calibri Bold Italic" charset="0"/>
              </a:rPr>
              <a:t>4 bytes</a:t>
            </a:r>
          </a:p>
        </p:txBody>
      </p:sp>
      <p:sp>
        <p:nvSpPr>
          <p:cNvPr id="27" name="Rectangle 7"/>
          <p:cNvSpPr>
            <a:spLocks/>
          </p:cNvSpPr>
          <p:nvPr/>
        </p:nvSpPr>
        <p:spPr bwMode="auto">
          <a:xfrm>
            <a:off x="633413" y="1752600"/>
            <a:ext cx="27432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c</a:t>
            </a:r>
          </a:p>
        </p:txBody>
      </p:sp>
      <p:sp>
        <p:nvSpPr>
          <p:cNvPr id="28" name="Rectangle 8"/>
          <p:cNvSpPr>
            <a:spLocks/>
          </p:cNvSpPr>
          <p:nvPr/>
        </p:nvSpPr>
        <p:spPr bwMode="auto">
          <a:xfrm>
            <a:off x="907733" y="1752600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[0]</a:t>
            </a:r>
          </a:p>
        </p:txBody>
      </p:sp>
      <p:sp>
        <p:nvSpPr>
          <p:cNvPr id="29" name="Rectangle 9"/>
          <p:cNvSpPr>
            <a:spLocks/>
          </p:cNvSpPr>
          <p:nvPr/>
        </p:nvSpPr>
        <p:spPr bwMode="auto">
          <a:xfrm>
            <a:off x="2005013" y="1752600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[1]</a:t>
            </a:r>
          </a:p>
        </p:txBody>
      </p:sp>
      <p:sp>
        <p:nvSpPr>
          <p:cNvPr id="30" name="Rectangle 10"/>
          <p:cNvSpPr>
            <a:spLocks/>
          </p:cNvSpPr>
          <p:nvPr/>
        </p:nvSpPr>
        <p:spPr bwMode="auto">
          <a:xfrm>
            <a:off x="3102293" y="1752600"/>
            <a:ext cx="219456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v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28650" y="2358264"/>
            <a:ext cx="496126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1 byte: </a:t>
            </a:r>
            <a:r>
              <a:rPr lang="en-US" sz="2400" dirty="0">
                <a:latin typeface="Consolas" panose="020B0609020204030204" pitchFamily="49" charset="0"/>
              </a:rPr>
              <a:t>char</a:t>
            </a:r>
          </a:p>
          <a:p>
            <a:r>
              <a:rPr lang="en-US" sz="2400" dirty="0"/>
              <a:t>2 bytes: </a:t>
            </a:r>
            <a:r>
              <a:rPr lang="en-US" sz="2400" dirty="0">
                <a:latin typeface="Consolas" panose="020B0609020204030204" pitchFamily="49" charset="0"/>
              </a:rPr>
              <a:t>short</a:t>
            </a:r>
          </a:p>
          <a:p>
            <a:r>
              <a:rPr lang="en-US" sz="2400" dirty="0"/>
              <a:t>4 bytes: </a:t>
            </a:r>
            <a:r>
              <a:rPr lang="en-US" sz="2400" dirty="0" err="1">
                <a:latin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</a:rPr>
              <a:t>, float</a:t>
            </a:r>
          </a:p>
          <a:p>
            <a:r>
              <a:rPr lang="en-US" sz="2400" dirty="0"/>
              <a:t>8 bytes: </a:t>
            </a:r>
            <a:r>
              <a:rPr lang="en-US" sz="2400" dirty="0">
                <a:latin typeface="Consolas" panose="020B0609020204030204" pitchFamily="49" charset="0"/>
              </a:rPr>
              <a:t>double, long, char *</a:t>
            </a:r>
          </a:p>
          <a:p>
            <a:r>
              <a:rPr lang="en-US" sz="2400" dirty="0"/>
              <a:t>16 bytes: </a:t>
            </a:r>
            <a:r>
              <a:rPr lang="en-US" sz="2400" dirty="0">
                <a:latin typeface="Consolas" panose="020B0609020204030204" pitchFamily="49" charset="0"/>
              </a:rPr>
              <a:t>long double</a:t>
            </a:r>
          </a:p>
        </p:txBody>
      </p:sp>
      <p:sp>
        <p:nvSpPr>
          <p:cNvPr id="32" name="Rectangle 7"/>
          <p:cNvSpPr>
            <a:spLocks/>
          </p:cNvSpPr>
          <p:nvPr/>
        </p:nvSpPr>
        <p:spPr bwMode="auto">
          <a:xfrm>
            <a:off x="6840738" y="2355741"/>
            <a:ext cx="137160" cy="1905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33" name="Rectangle 8"/>
          <p:cNvSpPr>
            <a:spLocks/>
          </p:cNvSpPr>
          <p:nvPr/>
        </p:nvSpPr>
        <p:spPr bwMode="auto">
          <a:xfrm>
            <a:off x="6977898" y="2355741"/>
            <a:ext cx="548640" cy="1905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34" name="Rectangle 9"/>
          <p:cNvSpPr>
            <a:spLocks/>
          </p:cNvSpPr>
          <p:nvPr/>
        </p:nvSpPr>
        <p:spPr bwMode="auto">
          <a:xfrm>
            <a:off x="7525512" y="2355741"/>
            <a:ext cx="411480" cy="1905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35" name="Rectangle 10"/>
          <p:cNvSpPr>
            <a:spLocks/>
          </p:cNvSpPr>
          <p:nvPr/>
        </p:nvSpPr>
        <p:spPr bwMode="auto">
          <a:xfrm>
            <a:off x="6976872" y="2546241"/>
            <a:ext cx="960120" cy="1905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36" name="Rectangle 7"/>
          <p:cNvSpPr>
            <a:spLocks/>
          </p:cNvSpPr>
          <p:nvPr/>
        </p:nvSpPr>
        <p:spPr bwMode="auto">
          <a:xfrm>
            <a:off x="6840738" y="3629831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37" name="Rectangle 8"/>
          <p:cNvSpPr>
            <a:spLocks/>
          </p:cNvSpPr>
          <p:nvPr/>
        </p:nvSpPr>
        <p:spPr bwMode="auto">
          <a:xfrm>
            <a:off x="7389378" y="3629831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38" name="Rectangle 9"/>
          <p:cNvSpPr>
            <a:spLocks/>
          </p:cNvSpPr>
          <p:nvPr/>
        </p:nvSpPr>
        <p:spPr bwMode="auto">
          <a:xfrm>
            <a:off x="6840738" y="3830487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39" name="Rectangle 10"/>
          <p:cNvSpPr>
            <a:spLocks/>
          </p:cNvSpPr>
          <p:nvPr/>
        </p:nvSpPr>
        <p:spPr bwMode="auto">
          <a:xfrm>
            <a:off x="6840738" y="4023523"/>
            <a:ext cx="10972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40" name="Rectangle 11"/>
          <p:cNvSpPr>
            <a:spLocks/>
          </p:cNvSpPr>
          <p:nvPr/>
        </p:nvSpPr>
        <p:spPr bwMode="auto">
          <a:xfrm>
            <a:off x="6977898" y="3629831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41" name="Rectangle 12"/>
          <p:cNvSpPr>
            <a:spLocks/>
          </p:cNvSpPr>
          <p:nvPr/>
        </p:nvSpPr>
        <p:spPr bwMode="auto">
          <a:xfrm>
            <a:off x="7389378" y="3830487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6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5925652" y="2039522"/>
            <a:ext cx="6767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bad</a:t>
            </a:r>
          </a:p>
        </p:txBody>
      </p:sp>
      <p:sp>
        <p:nvSpPr>
          <p:cNvPr id="45" name="Rectangle 44"/>
          <p:cNvSpPr/>
          <p:nvPr/>
        </p:nvSpPr>
        <p:spPr>
          <a:xfrm>
            <a:off x="5892930" y="3271486"/>
            <a:ext cx="864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good</a:t>
            </a:r>
          </a:p>
        </p:txBody>
      </p:sp>
      <p:cxnSp>
        <p:nvCxnSpPr>
          <p:cNvPr id="47" name="Connector: Curved 46"/>
          <p:cNvCxnSpPr>
            <a:stCxn id="44" idx="2"/>
          </p:cNvCxnSpPr>
          <p:nvPr/>
        </p:nvCxnSpPr>
        <p:spPr>
          <a:xfrm rot="16200000" flipH="1">
            <a:off x="6430867" y="2334366"/>
            <a:ext cx="133953" cy="467594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9" name="Connector: Curved 48"/>
          <p:cNvCxnSpPr>
            <a:stCxn id="45" idx="2"/>
          </p:cNvCxnSpPr>
          <p:nvPr/>
        </p:nvCxnSpPr>
        <p:spPr>
          <a:xfrm rot="16200000" flipH="1">
            <a:off x="6431135" y="3627116"/>
            <a:ext cx="194471" cy="406540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50" name="Rectangle 7"/>
          <p:cNvSpPr>
            <a:spLocks/>
          </p:cNvSpPr>
          <p:nvPr/>
        </p:nvSpPr>
        <p:spPr bwMode="auto">
          <a:xfrm>
            <a:off x="6840738" y="2546241"/>
            <a:ext cx="137160" cy="1905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51" name="Rectangle 7"/>
          <p:cNvSpPr>
            <a:spLocks/>
          </p:cNvSpPr>
          <p:nvPr/>
        </p:nvSpPr>
        <p:spPr bwMode="auto">
          <a:xfrm>
            <a:off x="6840738" y="2743091"/>
            <a:ext cx="137160" cy="1905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35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4" grpId="0"/>
      <p:bldP spid="45" grpId="0"/>
      <p:bldP spid="50" grpId="0" animBg="1"/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 rot="16200000">
            <a:off x="4377945" y="2857761"/>
            <a:ext cx="6217409" cy="1510020"/>
            <a:chOff x="1808480" y="2056140"/>
            <a:chExt cx="6217409" cy="1510020"/>
          </a:xfrm>
        </p:grpSpPr>
        <p:sp>
          <p:nvSpPr>
            <p:cNvPr id="8" name="Rectangle 7"/>
            <p:cNvSpPr/>
            <p:nvPr/>
          </p:nvSpPr>
          <p:spPr>
            <a:xfrm>
              <a:off x="1897889" y="2056140"/>
              <a:ext cx="6026400" cy="1411520"/>
            </a:xfrm>
            <a:prstGeom prst="rect">
              <a:avLst/>
            </a:prstGeom>
            <a:solidFill>
              <a:srgbClr val="0077A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15"/>
            <p:cNvSpPr/>
            <p:nvPr/>
          </p:nvSpPr>
          <p:spPr>
            <a:xfrm>
              <a:off x="1808480" y="2617151"/>
              <a:ext cx="193040" cy="17176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16"/>
            <p:cNvSpPr/>
            <p:nvPr/>
          </p:nvSpPr>
          <p:spPr>
            <a:xfrm>
              <a:off x="7832849" y="2617150"/>
              <a:ext cx="193040" cy="17176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940560" y="332232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7777985" y="332232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9"/>
            <p:cNvSpPr/>
            <p:nvPr/>
          </p:nvSpPr>
          <p:spPr>
            <a:xfrm>
              <a:off x="4794249" y="3322320"/>
              <a:ext cx="121920" cy="243840"/>
            </a:xfrm>
            <a:prstGeom prst="roundRect">
              <a:avLst>
                <a:gd name="adj" fmla="val 494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08745" y="3361018"/>
              <a:ext cx="2619375" cy="114300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89065" y="3361018"/>
              <a:ext cx="2743200" cy="114300"/>
            </a:xfrm>
            <a:prstGeom prst="rect">
              <a:avLst/>
            </a:prstGeom>
          </p:spPr>
        </p:pic>
      </p:grpSp>
      <p:sp>
        <p:nvSpPr>
          <p:cNvPr id="32" name="Rectangle 11"/>
          <p:cNvSpPr>
            <a:spLocks/>
          </p:cNvSpPr>
          <p:nvPr/>
        </p:nvSpPr>
        <p:spPr bwMode="auto">
          <a:xfrm>
            <a:off x="6977898" y="4215322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45" name="Rectangle 8"/>
          <p:cNvSpPr>
            <a:spLocks/>
          </p:cNvSpPr>
          <p:nvPr/>
        </p:nvSpPr>
        <p:spPr bwMode="auto">
          <a:xfrm>
            <a:off x="6840738" y="4600842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7</a:t>
            </a:fld>
            <a:endParaRPr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28650" y="1690689"/>
            <a:ext cx="2286000" cy="193642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S1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c;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j;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28650" y="3917503"/>
            <a:ext cx="2286000" cy="193642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S2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j;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c;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16" name="Rectangle 7"/>
          <p:cNvSpPr>
            <a:spLocks/>
          </p:cNvSpPr>
          <p:nvPr/>
        </p:nvSpPr>
        <p:spPr bwMode="auto">
          <a:xfrm>
            <a:off x="7389378" y="1852792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7" name="Rectangle 8"/>
          <p:cNvSpPr>
            <a:spLocks/>
          </p:cNvSpPr>
          <p:nvPr/>
        </p:nvSpPr>
        <p:spPr bwMode="auto">
          <a:xfrm>
            <a:off x="6840738" y="1852792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8" name="Rectangle 9"/>
          <p:cNvSpPr>
            <a:spLocks/>
          </p:cNvSpPr>
          <p:nvPr/>
        </p:nvSpPr>
        <p:spPr bwMode="auto">
          <a:xfrm>
            <a:off x="6840738" y="2053448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20" name="Rectangle 11"/>
          <p:cNvSpPr>
            <a:spLocks/>
          </p:cNvSpPr>
          <p:nvPr/>
        </p:nvSpPr>
        <p:spPr bwMode="auto">
          <a:xfrm>
            <a:off x="7526538" y="1852792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23" name="Rectangle 8"/>
          <p:cNvSpPr>
            <a:spLocks/>
          </p:cNvSpPr>
          <p:nvPr/>
        </p:nvSpPr>
        <p:spPr bwMode="auto">
          <a:xfrm>
            <a:off x="6840738" y="4014666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26" name="Rectangle 7"/>
          <p:cNvSpPr>
            <a:spLocks/>
          </p:cNvSpPr>
          <p:nvPr/>
        </p:nvSpPr>
        <p:spPr bwMode="auto">
          <a:xfrm>
            <a:off x="6840738" y="4215322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28" name="Rectangle 8"/>
          <p:cNvSpPr>
            <a:spLocks/>
          </p:cNvSpPr>
          <p:nvPr/>
        </p:nvSpPr>
        <p:spPr bwMode="auto">
          <a:xfrm>
            <a:off x="7389378" y="4014666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29" name="Rectangle 28"/>
          <p:cNvSpPr>
            <a:spLocks noChangeArrowheads="1"/>
          </p:cNvSpPr>
          <p:nvPr/>
        </p:nvSpPr>
        <p:spPr bwMode="auto">
          <a:xfrm>
            <a:off x="3451545" y="5394831"/>
            <a:ext cx="2743200" cy="4591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S2 d[4];</a:t>
            </a:r>
          </a:p>
        </p:txBody>
      </p:sp>
      <p:sp>
        <p:nvSpPr>
          <p:cNvPr id="30" name="Rectangle 8"/>
          <p:cNvSpPr>
            <a:spLocks/>
          </p:cNvSpPr>
          <p:nvPr/>
        </p:nvSpPr>
        <p:spPr bwMode="auto">
          <a:xfrm>
            <a:off x="7389378" y="4215322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31" name="Rectangle 9"/>
          <p:cNvSpPr>
            <a:spLocks/>
          </p:cNvSpPr>
          <p:nvPr/>
        </p:nvSpPr>
        <p:spPr bwMode="auto">
          <a:xfrm>
            <a:off x="6840738" y="4407308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33" name="Rectangle 7"/>
          <p:cNvSpPr>
            <a:spLocks/>
          </p:cNvSpPr>
          <p:nvPr/>
        </p:nvSpPr>
        <p:spPr bwMode="auto">
          <a:xfrm>
            <a:off x="7389378" y="440730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34" name="Rectangle 11"/>
          <p:cNvSpPr>
            <a:spLocks/>
          </p:cNvSpPr>
          <p:nvPr/>
        </p:nvSpPr>
        <p:spPr bwMode="auto">
          <a:xfrm>
            <a:off x="7526538" y="4407308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44" name="Rectangle 11"/>
          <p:cNvSpPr>
            <a:spLocks/>
          </p:cNvSpPr>
          <p:nvPr/>
        </p:nvSpPr>
        <p:spPr bwMode="auto">
          <a:xfrm>
            <a:off x="6977898" y="4801498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46" name="Rectangle 7"/>
          <p:cNvSpPr>
            <a:spLocks/>
          </p:cNvSpPr>
          <p:nvPr/>
        </p:nvSpPr>
        <p:spPr bwMode="auto">
          <a:xfrm>
            <a:off x="6840738" y="480149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47" name="Rectangle 8"/>
          <p:cNvSpPr>
            <a:spLocks/>
          </p:cNvSpPr>
          <p:nvPr/>
        </p:nvSpPr>
        <p:spPr bwMode="auto">
          <a:xfrm>
            <a:off x="7389378" y="4600842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48" name="Rectangle 8"/>
          <p:cNvSpPr>
            <a:spLocks/>
          </p:cNvSpPr>
          <p:nvPr/>
        </p:nvSpPr>
        <p:spPr bwMode="auto">
          <a:xfrm>
            <a:off x="7389378" y="4801498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49" name="Rectangle 9"/>
          <p:cNvSpPr>
            <a:spLocks/>
          </p:cNvSpPr>
          <p:nvPr/>
        </p:nvSpPr>
        <p:spPr bwMode="auto">
          <a:xfrm>
            <a:off x="6840738" y="4993484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50" name="Rectangle 11"/>
          <p:cNvSpPr>
            <a:spLocks/>
          </p:cNvSpPr>
          <p:nvPr/>
        </p:nvSpPr>
        <p:spPr bwMode="auto">
          <a:xfrm>
            <a:off x="6977898" y="4801498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51" name="Rectangle 7"/>
          <p:cNvSpPr>
            <a:spLocks/>
          </p:cNvSpPr>
          <p:nvPr/>
        </p:nvSpPr>
        <p:spPr bwMode="auto">
          <a:xfrm>
            <a:off x="7389378" y="4993484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52" name="Rectangle 11"/>
          <p:cNvSpPr>
            <a:spLocks/>
          </p:cNvSpPr>
          <p:nvPr/>
        </p:nvSpPr>
        <p:spPr bwMode="auto">
          <a:xfrm>
            <a:off x="7526538" y="4993484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010334" y="1606182"/>
            <a:ext cx="35978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andara" panose="020E0502030303020204" pitchFamily="34" charset="0"/>
              </a:rPr>
              <a:t>③ </a:t>
            </a:r>
            <a:r>
              <a:rPr lang="en-US" sz="2400" dirty="0"/>
              <a:t>Overall structure must be multiple of K</a:t>
            </a:r>
          </a:p>
        </p:txBody>
      </p:sp>
      <p:sp>
        <p:nvSpPr>
          <p:cNvPr id="57" name="Rectangle 56"/>
          <p:cNvSpPr/>
          <p:nvPr/>
        </p:nvSpPr>
        <p:spPr>
          <a:xfrm>
            <a:off x="3010333" y="2638019"/>
            <a:ext cx="3718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andara" panose="020E0502030303020204" pitchFamily="34" charset="0"/>
              </a:rPr>
              <a:t>④ </a:t>
            </a:r>
            <a:r>
              <a:rPr lang="en-US" sz="2400" dirty="0"/>
              <a:t>Put large data types first</a:t>
            </a:r>
          </a:p>
        </p:txBody>
      </p:sp>
    </p:spTree>
    <p:extLst>
      <p:ext uri="{BB962C8B-B14F-4D97-AF65-F5344CB8AC3E}">
        <p14:creationId xmlns:p14="http://schemas.microsoft.com/office/powerpoint/2010/main" val="4199445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45" grpId="0" animBg="1"/>
      <p:bldP spid="16" grpId="0" animBg="1"/>
      <p:bldP spid="17" grpId="0" animBg="1"/>
      <p:bldP spid="18" grpId="0" animBg="1"/>
      <p:bldP spid="20" grpId="0" animBg="1"/>
      <p:bldP spid="23" grpId="0" animBg="1"/>
      <p:bldP spid="26" grpId="0" animBg="1"/>
      <p:bldP spid="28" grpId="0" animBg="1"/>
      <p:bldP spid="29" grpId="0" animBg="1"/>
      <p:bldP spid="30" grpId="0" animBg="1"/>
      <p:bldP spid="31" grpId="0" animBg="1"/>
      <p:bldP spid="33" grpId="0" animBg="1"/>
      <p:bldP spid="34" grpId="0" animBg="1"/>
      <p:bldP spid="44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/>
      <p:bldP spid="5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8</a:t>
            </a:fld>
            <a:endParaRPr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28650" y="1690689"/>
            <a:ext cx="2286000" cy="193642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S4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 c;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 d;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*p;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28650" y="3917503"/>
            <a:ext cx="2286000" cy="193642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S5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 c;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 d;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*p;</a:t>
            </a:r>
          </a:p>
        </p:txBody>
      </p:sp>
      <p:sp>
        <p:nvSpPr>
          <p:cNvPr id="57" name="Rectangle 56"/>
          <p:cNvSpPr/>
          <p:nvPr/>
        </p:nvSpPr>
        <p:spPr>
          <a:xfrm>
            <a:off x="3010333" y="2638019"/>
            <a:ext cx="3718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andara" panose="020E0502030303020204" pitchFamily="34" charset="0"/>
              </a:rPr>
              <a:t>④ </a:t>
            </a:r>
            <a:r>
              <a:rPr lang="en-US" sz="2400" dirty="0"/>
              <a:t>Put large data types first</a:t>
            </a:r>
          </a:p>
        </p:txBody>
      </p:sp>
      <p:sp>
        <p:nvSpPr>
          <p:cNvPr id="40" name="Rectangle 7"/>
          <p:cNvSpPr>
            <a:spLocks/>
          </p:cNvSpPr>
          <p:nvPr/>
        </p:nvSpPr>
        <p:spPr bwMode="auto">
          <a:xfrm>
            <a:off x="3160510" y="3215659"/>
            <a:ext cx="27432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c</a:t>
            </a:r>
          </a:p>
        </p:txBody>
      </p:sp>
      <p:sp>
        <p:nvSpPr>
          <p:cNvPr id="41" name="Rectangle 8"/>
          <p:cNvSpPr>
            <a:spLocks/>
          </p:cNvSpPr>
          <p:nvPr/>
        </p:nvSpPr>
        <p:spPr bwMode="auto">
          <a:xfrm>
            <a:off x="4261406" y="3215659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i</a:t>
            </a:r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42" name="Rectangle 11"/>
          <p:cNvSpPr>
            <a:spLocks/>
          </p:cNvSpPr>
          <p:nvPr/>
        </p:nvSpPr>
        <p:spPr bwMode="auto">
          <a:xfrm>
            <a:off x="3438446" y="3215659"/>
            <a:ext cx="82296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rgbClr val="FFFFFF"/>
                </a:solidFill>
                <a:latin typeface="Consolas" panose="020B0609020204030204" pitchFamily="49" charset="0"/>
                <a:ea typeface="Calibri Bold Italic" charset="0"/>
                <a:cs typeface="Calibri Bold Italic" charset="0"/>
                <a:sym typeface="Calibri Bold Italic" charset="0"/>
              </a:rPr>
              <a:t>3</a:t>
            </a:r>
          </a:p>
        </p:txBody>
      </p:sp>
      <p:sp>
        <p:nvSpPr>
          <p:cNvPr id="43" name="Rectangle 7"/>
          <p:cNvSpPr>
            <a:spLocks/>
          </p:cNvSpPr>
          <p:nvPr/>
        </p:nvSpPr>
        <p:spPr bwMode="auto">
          <a:xfrm>
            <a:off x="5361634" y="3215659"/>
            <a:ext cx="27432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d</a:t>
            </a:r>
          </a:p>
        </p:txBody>
      </p:sp>
      <p:sp>
        <p:nvSpPr>
          <p:cNvPr id="54" name="Rectangle 11"/>
          <p:cNvSpPr>
            <a:spLocks/>
          </p:cNvSpPr>
          <p:nvPr/>
        </p:nvSpPr>
        <p:spPr bwMode="auto">
          <a:xfrm>
            <a:off x="5632376" y="3215659"/>
            <a:ext cx="82296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rgbClr val="FFFFFF"/>
                </a:solidFill>
                <a:latin typeface="Consolas" panose="020B0609020204030204" pitchFamily="49" charset="0"/>
                <a:ea typeface="Calibri Bold Italic" charset="0"/>
                <a:cs typeface="Calibri Bold Italic" charset="0"/>
                <a:sym typeface="Calibri Bold Italic" charset="0"/>
              </a:rPr>
              <a:t>3</a:t>
            </a:r>
          </a:p>
        </p:txBody>
      </p:sp>
      <p:sp>
        <p:nvSpPr>
          <p:cNvPr id="55" name="Rectangle 7"/>
          <p:cNvSpPr>
            <a:spLocks/>
          </p:cNvSpPr>
          <p:nvPr/>
        </p:nvSpPr>
        <p:spPr bwMode="auto">
          <a:xfrm>
            <a:off x="4251838" y="3911615"/>
            <a:ext cx="27432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c</a:t>
            </a:r>
          </a:p>
        </p:txBody>
      </p:sp>
      <p:sp>
        <p:nvSpPr>
          <p:cNvPr id="56" name="Rectangle 8"/>
          <p:cNvSpPr>
            <a:spLocks/>
          </p:cNvSpPr>
          <p:nvPr/>
        </p:nvSpPr>
        <p:spPr bwMode="auto">
          <a:xfrm>
            <a:off x="3160510" y="3911615"/>
            <a:ext cx="109728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 err="1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i</a:t>
            </a:r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58" name="Rectangle 7"/>
          <p:cNvSpPr>
            <a:spLocks/>
          </p:cNvSpPr>
          <p:nvPr/>
        </p:nvSpPr>
        <p:spPr bwMode="auto">
          <a:xfrm>
            <a:off x="4526158" y="3911615"/>
            <a:ext cx="27432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rPr>
              <a:t>d</a:t>
            </a:r>
          </a:p>
        </p:txBody>
      </p:sp>
      <p:sp>
        <p:nvSpPr>
          <p:cNvPr id="59" name="Rectangle 11"/>
          <p:cNvSpPr>
            <a:spLocks/>
          </p:cNvSpPr>
          <p:nvPr/>
        </p:nvSpPr>
        <p:spPr bwMode="auto">
          <a:xfrm>
            <a:off x="4803518" y="3911615"/>
            <a:ext cx="54864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r>
              <a:rPr lang="en-US" sz="2000" dirty="0">
                <a:solidFill>
                  <a:srgbClr val="FFFFFF"/>
                </a:solidFill>
                <a:latin typeface="Consolas" panose="020B0609020204030204" pitchFamily="49" charset="0"/>
                <a:ea typeface="Calibri Bold Italic" charset="0"/>
                <a:cs typeface="Calibri Bold Italic" charset="0"/>
                <a:sym typeface="Calibri Bold Italic" charset="0"/>
              </a:rPr>
              <a:t>2</a:t>
            </a:r>
          </a:p>
        </p:txBody>
      </p:sp>
      <p:grpSp>
        <p:nvGrpSpPr>
          <p:cNvPr id="61" name="Group 60"/>
          <p:cNvGrpSpPr/>
          <p:nvPr/>
        </p:nvGrpSpPr>
        <p:grpSpPr>
          <a:xfrm rot="16200000">
            <a:off x="4377945" y="2857761"/>
            <a:ext cx="6217409" cy="1510020"/>
            <a:chOff x="1808480" y="2056140"/>
            <a:chExt cx="6217409" cy="1510020"/>
          </a:xfrm>
        </p:grpSpPr>
        <p:sp>
          <p:nvSpPr>
            <p:cNvPr id="62" name="Rectangle 61"/>
            <p:cNvSpPr/>
            <p:nvPr/>
          </p:nvSpPr>
          <p:spPr>
            <a:xfrm>
              <a:off x="1897889" y="2056140"/>
              <a:ext cx="6026400" cy="1411520"/>
            </a:xfrm>
            <a:prstGeom prst="rect">
              <a:avLst/>
            </a:prstGeom>
            <a:solidFill>
              <a:srgbClr val="0077A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ounded Rectangle 15"/>
            <p:cNvSpPr/>
            <p:nvPr/>
          </p:nvSpPr>
          <p:spPr>
            <a:xfrm>
              <a:off x="1808480" y="2617151"/>
              <a:ext cx="193040" cy="17176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ounded Rectangle 16"/>
            <p:cNvSpPr/>
            <p:nvPr/>
          </p:nvSpPr>
          <p:spPr>
            <a:xfrm>
              <a:off x="7832849" y="2617150"/>
              <a:ext cx="193040" cy="17176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1940560" y="332232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7777985" y="332232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ounded Rectangle 19"/>
            <p:cNvSpPr/>
            <p:nvPr/>
          </p:nvSpPr>
          <p:spPr>
            <a:xfrm>
              <a:off x="4794249" y="3322320"/>
              <a:ext cx="121920" cy="243840"/>
            </a:xfrm>
            <a:prstGeom prst="roundRect">
              <a:avLst>
                <a:gd name="adj" fmla="val 49479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08745" y="3361018"/>
              <a:ext cx="2619375" cy="114300"/>
            </a:xfrm>
            <a:prstGeom prst="rect">
              <a:avLst/>
            </a:prstGeom>
          </p:spPr>
        </p:pic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89065" y="3361018"/>
              <a:ext cx="2743200" cy="114300"/>
            </a:xfrm>
            <a:prstGeom prst="rect">
              <a:avLst/>
            </a:prstGeom>
          </p:spPr>
        </p:pic>
      </p:grpSp>
      <p:sp>
        <p:nvSpPr>
          <p:cNvPr id="75" name="Rectangle 7"/>
          <p:cNvSpPr>
            <a:spLocks/>
          </p:cNvSpPr>
          <p:nvPr/>
        </p:nvSpPr>
        <p:spPr bwMode="auto">
          <a:xfrm>
            <a:off x="6840738" y="1496509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76" name="Rectangle 8"/>
          <p:cNvSpPr>
            <a:spLocks/>
          </p:cNvSpPr>
          <p:nvPr/>
        </p:nvSpPr>
        <p:spPr bwMode="auto">
          <a:xfrm>
            <a:off x="7389378" y="1496509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78" name="Rectangle 9"/>
          <p:cNvSpPr>
            <a:spLocks/>
          </p:cNvSpPr>
          <p:nvPr/>
        </p:nvSpPr>
        <p:spPr bwMode="auto">
          <a:xfrm>
            <a:off x="6840738" y="4407308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79" name="Rectangle 11"/>
          <p:cNvSpPr>
            <a:spLocks/>
          </p:cNvSpPr>
          <p:nvPr/>
        </p:nvSpPr>
        <p:spPr bwMode="auto">
          <a:xfrm>
            <a:off x="6977898" y="1496509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80" name="Rectangle 7"/>
          <p:cNvSpPr>
            <a:spLocks/>
          </p:cNvSpPr>
          <p:nvPr/>
        </p:nvSpPr>
        <p:spPr bwMode="auto">
          <a:xfrm>
            <a:off x="7389378" y="440730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81" name="Rectangle 11"/>
          <p:cNvSpPr>
            <a:spLocks/>
          </p:cNvSpPr>
          <p:nvPr/>
        </p:nvSpPr>
        <p:spPr bwMode="auto">
          <a:xfrm>
            <a:off x="7663068" y="4407308"/>
            <a:ext cx="27495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84" name="Rectangle 7"/>
          <p:cNvSpPr>
            <a:spLocks/>
          </p:cNvSpPr>
          <p:nvPr/>
        </p:nvSpPr>
        <p:spPr bwMode="auto">
          <a:xfrm>
            <a:off x="6840738" y="168634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88" name="Rectangle 11"/>
          <p:cNvSpPr>
            <a:spLocks/>
          </p:cNvSpPr>
          <p:nvPr/>
        </p:nvSpPr>
        <p:spPr bwMode="auto">
          <a:xfrm>
            <a:off x="6977898" y="1686348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91" name="Rectangle 7"/>
          <p:cNvSpPr>
            <a:spLocks/>
          </p:cNvSpPr>
          <p:nvPr/>
        </p:nvSpPr>
        <p:spPr bwMode="auto">
          <a:xfrm>
            <a:off x="7389378" y="168634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92" name="Rectangle 11"/>
          <p:cNvSpPr>
            <a:spLocks/>
          </p:cNvSpPr>
          <p:nvPr/>
        </p:nvSpPr>
        <p:spPr bwMode="auto">
          <a:xfrm>
            <a:off x="7526538" y="1686348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93" name="Rectangle 7"/>
          <p:cNvSpPr>
            <a:spLocks/>
          </p:cNvSpPr>
          <p:nvPr/>
        </p:nvSpPr>
        <p:spPr bwMode="auto">
          <a:xfrm>
            <a:off x="7389378" y="1883791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94" name="Rectangle 8"/>
          <p:cNvSpPr>
            <a:spLocks/>
          </p:cNvSpPr>
          <p:nvPr/>
        </p:nvSpPr>
        <p:spPr bwMode="auto">
          <a:xfrm>
            <a:off x="6840738" y="1883791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95" name="Rectangle 11"/>
          <p:cNvSpPr>
            <a:spLocks/>
          </p:cNvSpPr>
          <p:nvPr/>
        </p:nvSpPr>
        <p:spPr bwMode="auto">
          <a:xfrm>
            <a:off x="7526538" y="1883791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06" name="Rectangle 7"/>
          <p:cNvSpPr>
            <a:spLocks/>
          </p:cNvSpPr>
          <p:nvPr/>
        </p:nvSpPr>
        <p:spPr bwMode="auto">
          <a:xfrm>
            <a:off x="6840738" y="2081403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07" name="Rectangle 8"/>
          <p:cNvSpPr>
            <a:spLocks/>
          </p:cNvSpPr>
          <p:nvPr/>
        </p:nvSpPr>
        <p:spPr bwMode="auto">
          <a:xfrm>
            <a:off x="7389378" y="2081403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08" name="Rectangle 11"/>
          <p:cNvSpPr>
            <a:spLocks/>
          </p:cNvSpPr>
          <p:nvPr/>
        </p:nvSpPr>
        <p:spPr bwMode="auto">
          <a:xfrm>
            <a:off x="6977898" y="2081403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09" name="Rectangle 7"/>
          <p:cNvSpPr>
            <a:spLocks/>
          </p:cNvSpPr>
          <p:nvPr/>
        </p:nvSpPr>
        <p:spPr bwMode="auto">
          <a:xfrm>
            <a:off x="6840738" y="2271242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10" name="Rectangle 11"/>
          <p:cNvSpPr>
            <a:spLocks/>
          </p:cNvSpPr>
          <p:nvPr/>
        </p:nvSpPr>
        <p:spPr bwMode="auto">
          <a:xfrm>
            <a:off x="6977898" y="2271242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11" name="Rectangle 7"/>
          <p:cNvSpPr>
            <a:spLocks/>
          </p:cNvSpPr>
          <p:nvPr/>
        </p:nvSpPr>
        <p:spPr bwMode="auto">
          <a:xfrm>
            <a:off x="7389378" y="2271242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12" name="Rectangle 11"/>
          <p:cNvSpPr>
            <a:spLocks/>
          </p:cNvSpPr>
          <p:nvPr/>
        </p:nvSpPr>
        <p:spPr bwMode="auto">
          <a:xfrm>
            <a:off x="7526538" y="2271242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13" name="Rectangle 7"/>
          <p:cNvSpPr>
            <a:spLocks/>
          </p:cNvSpPr>
          <p:nvPr/>
        </p:nvSpPr>
        <p:spPr bwMode="auto">
          <a:xfrm>
            <a:off x="7389378" y="2468685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14" name="Rectangle 8"/>
          <p:cNvSpPr>
            <a:spLocks/>
          </p:cNvSpPr>
          <p:nvPr/>
        </p:nvSpPr>
        <p:spPr bwMode="auto">
          <a:xfrm>
            <a:off x="6840738" y="2468685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15" name="Rectangle 11"/>
          <p:cNvSpPr>
            <a:spLocks/>
          </p:cNvSpPr>
          <p:nvPr/>
        </p:nvSpPr>
        <p:spPr bwMode="auto">
          <a:xfrm>
            <a:off x="7526538" y="2468685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16" name="Rectangle 7"/>
          <p:cNvSpPr>
            <a:spLocks/>
          </p:cNvSpPr>
          <p:nvPr/>
        </p:nvSpPr>
        <p:spPr bwMode="auto">
          <a:xfrm>
            <a:off x="7526538" y="440730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17" name="Rectangle 9"/>
          <p:cNvSpPr>
            <a:spLocks/>
          </p:cNvSpPr>
          <p:nvPr/>
        </p:nvSpPr>
        <p:spPr bwMode="auto">
          <a:xfrm>
            <a:off x="6840738" y="4600448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18" name="Rectangle 7"/>
          <p:cNvSpPr>
            <a:spLocks/>
          </p:cNvSpPr>
          <p:nvPr/>
        </p:nvSpPr>
        <p:spPr bwMode="auto">
          <a:xfrm>
            <a:off x="7389378" y="460044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19" name="Rectangle 11"/>
          <p:cNvSpPr>
            <a:spLocks/>
          </p:cNvSpPr>
          <p:nvPr/>
        </p:nvSpPr>
        <p:spPr bwMode="auto">
          <a:xfrm>
            <a:off x="7663068" y="4600448"/>
            <a:ext cx="27495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20" name="Rectangle 7"/>
          <p:cNvSpPr>
            <a:spLocks/>
          </p:cNvSpPr>
          <p:nvPr/>
        </p:nvSpPr>
        <p:spPr bwMode="auto">
          <a:xfrm>
            <a:off x="7526538" y="460044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21" name="Rectangle 9"/>
          <p:cNvSpPr>
            <a:spLocks/>
          </p:cNvSpPr>
          <p:nvPr/>
        </p:nvSpPr>
        <p:spPr bwMode="auto">
          <a:xfrm>
            <a:off x="6840738" y="4786906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22" name="Rectangle 7"/>
          <p:cNvSpPr>
            <a:spLocks/>
          </p:cNvSpPr>
          <p:nvPr/>
        </p:nvSpPr>
        <p:spPr bwMode="auto">
          <a:xfrm>
            <a:off x="7389378" y="4786906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23" name="Rectangle 11"/>
          <p:cNvSpPr>
            <a:spLocks/>
          </p:cNvSpPr>
          <p:nvPr/>
        </p:nvSpPr>
        <p:spPr bwMode="auto">
          <a:xfrm>
            <a:off x="7663068" y="4786906"/>
            <a:ext cx="27495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24" name="Rectangle 7"/>
          <p:cNvSpPr>
            <a:spLocks/>
          </p:cNvSpPr>
          <p:nvPr/>
        </p:nvSpPr>
        <p:spPr bwMode="auto">
          <a:xfrm>
            <a:off x="7526538" y="4786906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25" name="Rectangle 9"/>
          <p:cNvSpPr>
            <a:spLocks/>
          </p:cNvSpPr>
          <p:nvPr/>
        </p:nvSpPr>
        <p:spPr bwMode="auto">
          <a:xfrm>
            <a:off x="6840738" y="4980046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26" name="Rectangle 7"/>
          <p:cNvSpPr>
            <a:spLocks/>
          </p:cNvSpPr>
          <p:nvPr/>
        </p:nvSpPr>
        <p:spPr bwMode="auto">
          <a:xfrm>
            <a:off x="7389378" y="4980046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27" name="Rectangle 11"/>
          <p:cNvSpPr>
            <a:spLocks/>
          </p:cNvSpPr>
          <p:nvPr/>
        </p:nvSpPr>
        <p:spPr bwMode="auto">
          <a:xfrm>
            <a:off x="7663068" y="4980046"/>
            <a:ext cx="27495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28" name="Rectangle 7"/>
          <p:cNvSpPr>
            <a:spLocks/>
          </p:cNvSpPr>
          <p:nvPr/>
        </p:nvSpPr>
        <p:spPr bwMode="auto">
          <a:xfrm>
            <a:off x="7526538" y="4980046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29" name="Rectangle 9"/>
          <p:cNvSpPr>
            <a:spLocks/>
          </p:cNvSpPr>
          <p:nvPr/>
        </p:nvSpPr>
        <p:spPr bwMode="auto">
          <a:xfrm>
            <a:off x="6840738" y="5165388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30" name="Rectangle 7"/>
          <p:cNvSpPr>
            <a:spLocks/>
          </p:cNvSpPr>
          <p:nvPr/>
        </p:nvSpPr>
        <p:spPr bwMode="auto">
          <a:xfrm>
            <a:off x="7389378" y="516538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31" name="Rectangle 11"/>
          <p:cNvSpPr>
            <a:spLocks/>
          </p:cNvSpPr>
          <p:nvPr/>
        </p:nvSpPr>
        <p:spPr bwMode="auto">
          <a:xfrm>
            <a:off x="7663068" y="5165388"/>
            <a:ext cx="27495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32" name="Rectangle 7"/>
          <p:cNvSpPr>
            <a:spLocks/>
          </p:cNvSpPr>
          <p:nvPr/>
        </p:nvSpPr>
        <p:spPr bwMode="auto">
          <a:xfrm>
            <a:off x="7526538" y="516538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33" name="Rectangle 9"/>
          <p:cNvSpPr>
            <a:spLocks/>
          </p:cNvSpPr>
          <p:nvPr/>
        </p:nvSpPr>
        <p:spPr bwMode="auto">
          <a:xfrm>
            <a:off x="6840738" y="5358528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34" name="Rectangle 7"/>
          <p:cNvSpPr>
            <a:spLocks/>
          </p:cNvSpPr>
          <p:nvPr/>
        </p:nvSpPr>
        <p:spPr bwMode="auto">
          <a:xfrm>
            <a:off x="7389378" y="535852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35" name="Rectangle 11"/>
          <p:cNvSpPr>
            <a:spLocks/>
          </p:cNvSpPr>
          <p:nvPr/>
        </p:nvSpPr>
        <p:spPr bwMode="auto">
          <a:xfrm>
            <a:off x="7663068" y="5358528"/>
            <a:ext cx="27495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36" name="Rectangle 7"/>
          <p:cNvSpPr>
            <a:spLocks/>
          </p:cNvSpPr>
          <p:nvPr/>
        </p:nvSpPr>
        <p:spPr bwMode="auto">
          <a:xfrm>
            <a:off x="7526538" y="5358528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37" name="Rectangle 9"/>
          <p:cNvSpPr>
            <a:spLocks/>
          </p:cNvSpPr>
          <p:nvPr/>
        </p:nvSpPr>
        <p:spPr bwMode="auto">
          <a:xfrm>
            <a:off x="6840738" y="5544986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38" name="Rectangle 7"/>
          <p:cNvSpPr>
            <a:spLocks/>
          </p:cNvSpPr>
          <p:nvPr/>
        </p:nvSpPr>
        <p:spPr bwMode="auto">
          <a:xfrm>
            <a:off x="7389378" y="5544986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39" name="Rectangle 11"/>
          <p:cNvSpPr>
            <a:spLocks/>
          </p:cNvSpPr>
          <p:nvPr/>
        </p:nvSpPr>
        <p:spPr bwMode="auto">
          <a:xfrm>
            <a:off x="7663068" y="5544986"/>
            <a:ext cx="27495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40" name="Rectangle 7"/>
          <p:cNvSpPr>
            <a:spLocks/>
          </p:cNvSpPr>
          <p:nvPr/>
        </p:nvSpPr>
        <p:spPr bwMode="auto">
          <a:xfrm>
            <a:off x="7526538" y="5544986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41" name="Rectangle 9"/>
          <p:cNvSpPr>
            <a:spLocks/>
          </p:cNvSpPr>
          <p:nvPr/>
        </p:nvSpPr>
        <p:spPr bwMode="auto">
          <a:xfrm>
            <a:off x="6840738" y="5738126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42" name="Rectangle 7"/>
          <p:cNvSpPr>
            <a:spLocks/>
          </p:cNvSpPr>
          <p:nvPr/>
        </p:nvSpPr>
        <p:spPr bwMode="auto">
          <a:xfrm>
            <a:off x="7389378" y="5738126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43" name="Rectangle 11"/>
          <p:cNvSpPr>
            <a:spLocks/>
          </p:cNvSpPr>
          <p:nvPr/>
        </p:nvSpPr>
        <p:spPr bwMode="auto">
          <a:xfrm>
            <a:off x="7663068" y="5738126"/>
            <a:ext cx="27495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44" name="Rectangle 7"/>
          <p:cNvSpPr>
            <a:spLocks/>
          </p:cNvSpPr>
          <p:nvPr/>
        </p:nvSpPr>
        <p:spPr bwMode="auto">
          <a:xfrm>
            <a:off x="7526538" y="5738126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45" name="Rectangle 7"/>
          <p:cNvSpPr>
            <a:spLocks/>
          </p:cNvSpPr>
          <p:nvPr/>
        </p:nvSpPr>
        <p:spPr bwMode="auto">
          <a:xfrm>
            <a:off x="6840738" y="2644793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46" name="Rectangle 8"/>
          <p:cNvSpPr>
            <a:spLocks/>
          </p:cNvSpPr>
          <p:nvPr/>
        </p:nvSpPr>
        <p:spPr bwMode="auto">
          <a:xfrm>
            <a:off x="7389378" y="2644793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47" name="Rectangle 11"/>
          <p:cNvSpPr>
            <a:spLocks/>
          </p:cNvSpPr>
          <p:nvPr/>
        </p:nvSpPr>
        <p:spPr bwMode="auto">
          <a:xfrm>
            <a:off x="6977898" y="2644793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48" name="Rectangle 7"/>
          <p:cNvSpPr>
            <a:spLocks/>
          </p:cNvSpPr>
          <p:nvPr/>
        </p:nvSpPr>
        <p:spPr bwMode="auto">
          <a:xfrm>
            <a:off x="6840738" y="2834632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49" name="Rectangle 11"/>
          <p:cNvSpPr>
            <a:spLocks/>
          </p:cNvSpPr>
          <p:nvPr/>
        </p:nvSpPr>
        <p:spPr bwMode="auto">
          <a:xfrm>
            <a:off x="6977898" y="2834632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50" name="Rectangle 7"/>
          <p:cNvSpPr>
            <a:spLocks/>
          </p:cNvSpPr>
          <p:nvPr/>
        </p:nvSpPr>
        <p:spPr bwMode="auto">
          <a:xfrm>
            <a:off x="7389378" y="2834632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51" name="Rectangle 11"/>
          <p:cNvSpPr>
            <a:spLocks/>
          </p:cNvSpPr>
          <p:nvPr/>
        </p:nvSpPr>
        <p:spPr bwMode="auto">
          <a:xfrm>
            <a:off x="7526538" y="2834632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52" name="Rectangle 7"/>
          <p:cNvSpPr>
            <a:spLocks/>
          </p:cNvSpPr>
          <p:nvPr/>
        </p:nvSpPr>
        <p:spPr bwMode="auto">
          <a:xfrm>
            <a:off x="7389378" y="3032075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53" name="Rectangle 8"/>
          <p:cNvSpPr>
            <a:spLocks/>
          </p:cNvSpPr>
          <p:nvPr/>
        </p:nvSpPr>
        <p:spPr bwMode="auto">
          <a:xfrm>
            <a:off x="6840738" y="3032075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54" name="Rectangle 11"/>
          <p:cNvSpPr>
            <a:spLocks/>
          </p:cNvSpPr>
          <p:nvPr/>
        </p:nvSpPr>
        <p:spPr bwMode="auto">
          <a:xfrm>
            <a:off x="7526538" y="3032075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55" name="Rectangle 7"/>
          <p:cNvSpPr>
            <a:spLocks/>
          </p:cNvSpPr>
          <p:nvPr/>
        </p:nvSpPr>
        <p:spPr bwMode="auto">
          <a:xfrm>
            <a:off x="6840738" y="3229687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56" name="Rectangle 8"/>
          <p:cNvSpPr>
            <a:spLocks/>
          </p:cNvSpPr>
          <p:nvPr/>
        </p:nvSpPr>
        <p:spPr bwMode="auto">
          <a:xfrm>
            <a:off x="7389378" y="3229687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57" name="Rectangle 11"/>
          <p:cNvSpPr>
            <a:spLocks/>
          </p:cNvSpPr>
          <p:nvPr/>
        </p:nvSpPr>
        <p:spPr bwMode="auto">
          <a:xfrm>
            <a:off x="6977898" y="3229687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58" name="Rectangle 7"/>
          <p:cNvSpPr>
            <a:spLocks/>
          </p:cNvSpPr>
          <p:nvPr/>
        </p:nvSpPr>
        <p:spPr bwMode="auto">
          <a:xfrm>
            <a:off x="6840738" y="3419526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59" name="Rectangle 11"/>
          <p:cNvSpPr>
            <a:spLocks/>
          </p:cNvSpPr>
          <p:nvPr/>
        </p:nvSpPr>
        <p:spPr bwMode="auto">
          <a:xfrm>
            <a:off x="6977898" y="3419526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60" name="Rectangle 7"/>
          <p:cNvSpPr>
            <a:spLocks/>
          </p:cNvSpPr>
          <p:nvPr/>
        </p:nvSpPr>
        <p:spPr bwMode="auto">
          <a:xfrm>
            <a:off x="7389378" y="3419526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61" name="Rectangle 11"/>
          <p:cNvSpPr>
            <a:spLocks/>
          </p:cNvSpPr>
          <p:nvPr/>
        </p:nvSpPr>
        <p:spPr bwMode="auto">
          <a:xfrm>
            <a:off x="7526538" y="3419526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162" name="Rectangle 7"/>
          <p:cNvSpPr>
            <a:spLocks/>
          </p:cNvSpPr>
          <p:nvPr/>
        </p:nvSpPr>
        <p:spPr bwMode="auto">
          <a:xfrm>
            <a:off x="7389378" y="3616969"/>
            <a:ext cx="13716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63" name="Rectangle 8"/>
          <p:cNvSpPr>
            <a:spLocks/>
          </p:cNvSpPr>
          <p:nvPr/>
        </p:nvSpPr>
        <p:spPr bwMode="auto">
          <a:xfrm>
            <a:off x="6840738" y="3616969"/>
            <a:ext cx="54864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2000" dirty="0">
              <a:solidFill>
                <a:schemeClr val="tx1"/>
              </a:solidFill>
              <a:latin typeface="Consolas" panose="020B0609020204030204" pitchFamily="49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64" name="Rectangle 11"/>
          <p:cNvSpPr>
            <a:spLocks/>
          </p:cNvSpPr>
          <p:nvPr/>
        </p:nvSpPr>
        <p:spPr bwMode="auto">
          <a:xfrm>
            <a:off x="7526538" y="3616969"/>
            <a:ext cx="411480" cy="19202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lIns="38100" tIns="38100" rIns="38100" bIns="38100" anchor="ctr"/>
          <a:lstStyle/>
          <a:p>
            <a:pPr algn="ctr"/>
            <a:endParaRPr lang="en-US" sz="1400" dirty="0">
              <a:solidFill>
                <a:srgbClr val="FFFFFF"/>
              </a:solidFill>
              <a:latin typeface="Consolas" panose="020B0609020204030204" pitchFamily="49" charset="0"/>
              <a:ea typeface="Calibri Bold Italic" charset="0"/>
              <a:cs typeface="Calibri Bold Italic" charset="0"/>
              <a:sym typeface="Calibri Bold Italic" charset="0"/>
            </a:endParaRPr>
          </a:p>
        </p:txBody>
      </p:sp>
      <p:sp>
        <p:nvSpPr>
          <p:cNvPr id="97" name="Rectangle 96"/>
          <p:cNvSpPr>
            <a:spLocks noChangeArrowheads="1"/>
          </p:cNvSpPr>
          <p:nvPr/>
        </p:nvSpPr>
        <p:spPr bwMode="auto">
          <a:xfrm>
            <a:off x="3451545" y="5394831"/>
            <a:ext cx="2743200" cy="4591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S5 d[8];</a:t>
            </a:r>
          </a:p>
        </p:txBody>
      </p:sp>
      <p:sp>
        <p:nvSpPr>
          <p:cNvPr id="98" name="Rectangle 97"/>
          <p:cNvSpPr>
            <a:spLocks noChangeArrowheads="1"/>
          </p:cNvSpPr>
          <p:nvPr/>
        </p:nvSpPr>
        <p:spPr bwMode="auto">
          <a:xfrm>
            <a:off x="3460132" y="1686348"/>
            <a:ext cx="2743200" cy="4591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1485900" algn="l"/>
              </a:tabLst>
            </a:pP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S4 d[8];</a:t>
            </a:r>
          </a:p>
        </p:txBody>
      </p:sp>
    </p:spTree>
    <p:extLst>
      <p:ext uri="{BB962C8B-B14F-4D97-AF65-F5344CB8AC3E}">
        <p14:creationId xmlns:p14="http://schemas.microsoft.com/office/powerpoint/2010/main" val="255954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40" grpId="0" animBg="1"/>
      <p:bldP spid="41" grpId="0" animBg="1"/>
      <p:bldP spid="42" grpId="0" animBg="1"/>
      <p:bldP spid="43" grpId="0" animBg="1"/>
      <p:bldP spid="54" grpId="0" animBg="1"/>
      <p:bldP spid="55" grpId="0" animBg="1"/>
      <p:bldP spid="56" grpId="0" animBg="1"/>
      <p:bldP spid="58" grpId="0" animBg="1"/>
      <p:bldP spid="59" grpId="0" animBg="1"/>
      <p:bldP spid="75" grpId="0" animBg="1"/>
      <p:bldP spid="76" grpId="0" animBg="1"/>
      <p:bldP spid="78" grpId="0" animBg="1"/>
      <p:bldP spid="79" grpId="0" animBg="1"/>
      <p:bldP spid="80" grpId="0" animBg="1"/>
      <p:bldP spid="81" grpId="0" animBg="1"/>
      <p:bldP spid="84" grpId="0" animBg="1"/>
      <p:bldP spid="88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  <p:bldP spid="145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97" grpId="0" animBg="1"/>
      <p:bldP spid="9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Straight Connector 45"/>
          <p:cNvCxnSpPr/>
          <p:nvPr/>
        </p:nvCxnSpPr>
        <p:spPr>
          <a:xfrm>
            <a:off x="4493473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688033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2298913" y="2586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76712"/>
            <a:ext cx="8187546" cy="4796737"/>
          </a:xfrm>
        </p:spPr>
        <p:txBody>
          <a:bodyPr>
            <a:normAutofit/>
          </a:bodyPr>
          <a:lstStyle/>
          <a:p>
            <a:pPr marL="0" indent="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457200" algn="l"/>
                <a:tab pos="1485900" algn="l"/>
              </a:tabLst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struct P1{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; char c;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j; char d; };</a:t>
            </a:r>
          </a:p>
          <a:p>
            <a:pPr marL="0" indent="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457200" algn="l"/>
                <a:tab pos="1485900" algn="l"/>
              </a:tabLst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struct P2{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; char c; char d; long j; };</a:t>
            </a:r>
          </a:p>
          <a:p>
            <a:pPr marL="0" indent="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457200" algn="l"/>
                <a:tab pos="1485900" algn="l"/>
              </a:tabLst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struct P3{ short w[3]; char c[3]; };</a:t>
            </a:r>
          </a:p>
          <a:p>
            <a:pPr marL="0" indent="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457200" algn="l"/>
                <a:tab pos="1485900" algn="l"/>
              </a:tabLst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struct P4{ short w[5]; char *c[3]; };</a:t>
            </a:r>
          </a:p>
          <a:p>
            <a:pPr marL="0" indent="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457200" algn="l"/>
                <a:tab pos="1485900" algn="l"/>
              </a:tabLst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struct P5{ struct P3 a[2]; struct P2 t };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C217C-2F06-4462-9D67-FF1B400F5E86}" type="slidenum">
              <a:rPr lang="en-US" smtClean="0"/>
              <a:t>9</a:t>
            </a:fld>
            <a:endParaRPr lang="en-US"/>
          </a:p>
        </p:txBody>
      </p:sp>
      <p:grpSp>
        <p:nvGrpSpPr>
          <p:cNvPr id="57" name="Group 56"/>
          <p:cNvGrpSpPr/>
          <p:nvPr/>
        </p:nvGrpSpPr>
        <p:grpSpPr>
          <a:xfrm>
            <a:off x="104353" y="3108960"/>
            <a:ext cx="4389120" cy="381000"/>
            <a:chOff x="271780" y="3108960"/>
            <a:chExt cx="4389120" cy="381000"/>
          </a:xfrm>
        </p:grpSpPr>
        <p:sp>
          <p:nvSpPr>
            <p:cNvPr id="13" name="Rectangle 11"/>
            <p:cNvSpPr>
              <a:spLocks/>
            </p:cNvSpPr>
            <p:nvPr/>
          </p:nvSpPr>
          <p:spPr bwMode="auto">
            <a:xfrm>
              <a:off x="1917700" y="3108960"/>
              <a:ext cx="54864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rgbClr val="FFFFFF"/>
                  </a:solidFill>
                  <a:latin typeface="Consolas" panose="020B0609020204030204" pitchFamily="49" charset="0"/>
                  <a:ea typeface="Calibri Bold Italic" charset="0"/>
                  <a:cs typeface="Calibri Bold Italic" charset="0"/>
                  <a:sym typeface="Calibri Bold Italic" charset="0"/>
                </a:rPr>
                <a:t>2</a:t>
              </a:r>
            </a:p>
          </p:txBody>
        </p:sp>
        <p:sp>
          <p:nvSpPr>
            <p:cNvPr id="20" name="Rectangle 8"/>
            <p:cNvSpPr>
              <a:spLocks/>
            </p:cNvSpPr>
            <p:nvPr/>
          </p:nvSpPr>
          <p:spPr bwMode="auto">
            <a:xfrm>
              <a:off x="271780" y="3108960"/>
              <a:ext cx="109728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 err="1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i</a:t>
              </a:r>
              <a:endPara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endParaRPr>
            </a:p>
          </p:txBody>
        </p:sp>
        <p:sp>
          <p:nvSpPr>
            <p:cNvPr id="21" name="Rectangle 7"/>
            <p:cNvSpPr>
              <a:spLocks/>
            </p:cNvSpPr>
            <p:nvPr/>
          </p:nvSpPr>
          <p:spPr bwMode="auto">
            <a:xfrm>
              <a:off x="1369060" y="3108960"/>
              <a:ext cx="27432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c</a:t>
              </a:r>
            </a:p>
          </p:txBody>
        </p:sp>
        <p:sp>
          <p:nvSpPr>
            <p:cNvPr id="22" name="Rectangle 21"/>
            <p:cNvSpPr>
              <a:spLocks/>
            </p:cNvSpPr>
            <p:nvPr/>
          </p:nvSpPr>
          <p:spPr bwMode="auto">
            <a:xfrm>
              <a:off x="1643380" y="3108960"/>
              <a:ext cx="27432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d</a:t>
              </a:r>
            </a:p>
          </p:txBody>
        </p:sp>
        <p:sp>
          <p:nvSpPr>
            <p:cNvPr id="23" name="Rectangle 8"/>
            <p:cNvSpPr>
              <a:spLocks/>
            </p:cNvSpPr>
            <p:nvPr/>
          </p:nvSpPr>
          <p:spPr bwMode="auto">
            <a:xfrm>
              <a:off x="2466340" y="3108960"/>
              <a:ext cx="219456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j</a:t>
              </a: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04353" y="4937760"/>
            <a:ext cx="10972800" cy="381000"/>
            <a:chOff x="271780" y="4937760"/>
            <a:chExt cx="10972800" cy="381000"/>
          </a:xfrm>
        </p:grpSpPr>
        <p:sp>
          <p:nvSpPr>
            <p:cNvPr id="25" name="Rectangle 11"/>
            <p:cNvSpPr>
              <a:spLocks/>
            </p:cNvSpPr>
            <p:nvPr/>
          </p:nvSpPr>
          <p:spPr bwMode="auto">
            <a:xfrm>
              <a:off x="4660900" y="4937760"/>
              <a:ext cx="658368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rgbClr val="FFFFFF"/>
                  </a:solidFill>
                  <a:latin typeface="Consolas" panose="020B0609020204030204" pitchFamily="49" charset="0"/>
                  <a:ea typeface="Calibri Bold Italic" charset="0"/>
                  <a:cs typeface="Calibri Bold Italic" charset="0"/>
                  <a:sym typeface="Calibri Bold Italic" charset="0"/>
                </a:rPr>
                <a:t>c</a:t>
              </a:r>
            </a:p>
          </p:txBody>
        </p:sp>
        <p:sp>
          <p:nvSpPr>
            <p:cNvPr id="26" name="Rectangle 8"/>
            <p:cNvSpPr>
              <a:spLocks/>
            </p:cNvSpPr>
            <p:nvPr/>
          </p:nvSpPr>
          <p:spPr bwMode="auto">
            <a:xfrm>
              <a:off x="271780" y="4937760"/>
              <a:ext cx="274320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w</a:t>
              </a:r>
            </a:p>
          </p:txBody>
        </p:sp>
        <p:sp>
          <p:nvSpPr>
            <p:cNvPr id="27" name="Rectangle 8"/>
            <p:cNvSpPr>
              <a:spLocks/>
            </p:cNvSpPr>
            <p:nvPr/>
          </p:nvSpPr>
          <p:spPr bwMode="auto">
            <a:xfrm>
              <a:off x="3014980" y="4937760"/>
              <a:ext cx="164592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6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04353" y="2194560"/>
            <a:ext cx="4389120" cy="381000"/>
            <a:chOff x="271780" y="2194560"/>
            <a:chExt cx="4389120" cy="381000"/>
          </a:xfrm>
        </p:grpSpPr>
        <p:sp>
          <p:nvSpPr>
            <p:cNvPr id="14" name="Rectangle 8"/>
            <p:cNvSpPr>
              <a:spLocks/>
            </p:cNvSpPr>
            <p:nvPr/>
          </p:nvSpPr>
          <p:spPr bwMode="auto">
            <a:xfrm>
              <a:off x="271780" y="2194560"/>
              <a:ext cx="109728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 err="1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i</a:t>
              </a:r>
              <a:endParaRPr lang="en-US" sz="2000" dirty="0">
                <a:solidFill>
                  <a:schemeClr val="tx1"/>
                </a:solidFill>
                <a:latin typeface="Consolas" panose="020B0609020204030204" pitchFamily="49" charset="0"/>
                <a:cs typeface="Courier New" pitchFamily="49" charset="0"/>
                <a:sym typeface="Courier New Bold" charset="0"/>
              </a:endParaRPr>
            </a:p>
          </p:txBody>
        </p:sp>
        <p:sp>
          <p:nvSpPr>
            <p:cNvPr id="15" name="Rectangle 7"/>
            <p:cNvSpPr>
              <a:spLocks/>
            </p:cNvSpPr>
            <p:nvPr/>
          </p:nvSpPr>
          <p:spPr bwMode="auto">
            <a:xfrm>
              <a:off x="1369060" y="2194560"/>
              <a:ext cx="27432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c</a:t>
              </a:r>
            </a:p>
          </p:txBody>
        </p:sp>
        <p:sp>
          <p:nvSpPr>
            <p:cNvPr id="17" name="Rectangle 11"/>
            <p:cNvSpPr>
              <a:spLocks/>
            </p:cNvSpPr>
            <p:nvPr/>
          </p:nvSpPr>
          <p:spPr bwMode="auto">
            <a:xfrm>
              <a:off x="1643380" y="2194560"/>
              <a:ext cx="82296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rgbClr val="FFFFFF"/>
                  </a:solidFill>
                  <a:latin typeface="Consolas" panose="020B0609020204030204" pitchFamily="49" charset="0"/>
                  <a:ea typeface="Calibri Bold Italic" charset="0"/>
                  <a:cs typeface="Calibri Bold Italic" charset="0"/>
                  <a:sym typeface="Calibri Bold Italic" charset="0"/>
                </a:rPr>
                <a:t>3</a:t>
              </a:r>
            </a:p>
          </p:txBody>
        </p:sp>
        <p:sp>
          <p:nvSpPr>
            <p:cNvPr id="18" name="Rectangle 8"/>
            <p:cNvSpPr>
              <a:spLocks/>
            </p:cNvSpPr>
            <p:nvPr/>
          </p:nvSpPr>
          <p:spPr bwMode="auto">
            <a:xfrm>
              <a:off x="2466340" y="2194560"/>
              <a:ext cx="109728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j</a:t>
              </a:r>
            </a:p>
          </p:txBody>
        </p:sp>
        <p:sp>
          <p:nvSpPr>
            <p:cNvPr id="19" name="Rectangle 18"/>
            <p:cNvSpPr>
              <a:spLocks/>
            </p:cNvSpPr>
            <p:nvPr/>
          </p:nvSpPr>
          <p:spPr bwMode="auto">
            <a:xfrm>
              <a:off x="3563620" y="2194560"/>
              <a:ext cx="27432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d</a:t>
              </a:r>
            </a:p>
          </p:txBody>
        </p:sp>
        <p:sp>
          <p:nvSpPr>
            <p:cNvPr id="31" name="Rectangle 11"/>
            <p:cNvSpPr>
              <a:spLocks/>
            </p:cNvSpPr>
            <p:nvPr/>
          </p:nvSpPr>
          <p:spPr bwMode="auto">
            <a:xfrm>
              <a:off x="3837940" y="2194560"/>
              <a:ext cx="82296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rgbClr val="FFFFFF"/>
                  </a:solidFill>
                  <a:latin typeface="Consolas" panose="020B0609020204030204" pitchFamily="49" charset="0"/>
                  <a:ea typeface="Calibri Bold Italic" charset="0"/>
                  <a:cs typeface="Calibri Bold Italic" charset="0"/>
                  <a:sym typeface="Calibri Bold Italic" charset="0"/>
                </a:rPr>
                <a:t>3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104353" y="4023360"/>
            <a:ext cx="2743200" cy="381000"/>
            <a:chOff x="271780" y="4023360"/>
            <a:chExt cx="2743200" cy="381000"/>
          </a:xfrm>
        </p:grpSpPr>
        <p:sp>
          <p:nvSpPr>
            <p:cNvPr id="24" name="Rectangle 8"/>
            <p:cNvSpPr>
              <a:spLocks/>
            </p:cNvSpPr>
            <p:nvPr/>
          </p:nvSpPr>
          <p:spPr bwMode="auto">
            <a:xfrm>
              <a:off x="271780" y="4023360"/>
              <a:ext cx="164592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w</a:t>
              </a:r>
            </a:p>
          </p:txBody>
        </p:sp>
        <p:sp>
          <p:nvSpPr>
            <p:cNvPr id="28" name="Rectangle 11"/>
            <p:cNvSpPr>
              <a:spLocks/>
            </p:cNvSpPr>
            <p:nvPr/>
          </p:nvSpPr>
          <p:spPr bwMode="auto">
            <a:xfrm>
              <a:off x="1917700" y="4023360"/>
              <a:ext cx="82296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rgbClr val="FFFFFF"/>
                  </a:solidFill>
                  <a:latin typeface="Consolas" panose="020B0609020204030204" pitchFamily="49" charset="0"/>
                  <a:ea typeface="Calibri Bold Italic" charset="0"/>
                  <a:cs typeface="Calibri Bold Italic" charset="0"/>
                  <a:sym typeface="Calibri Bold Italic" charset="0"/>
                </a:rPr>
                <a:t>c</a:t>
              </a:r>
            </a:p>
          </p:txBody>
        </p:sp>
        <p:sp>
          <p:nvSpPr>
            <p:cNvPr id="36" name="Rectangle 11"/>
            <p:cNvSpPr>
              <a:spLocks/>
            </p:cNvSpPr>
            <p:nvPr/>
          </p:nvSpPr>
          <p:spPr bwMode="auto">
            <a:xfrm>
              <a:off x="2740660" y="4023360"/>
              <a:ext cx="27432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rgbClr val="FFFFFF"/>
                  </a:solidFill>
                  <a:latin typeface="Consolas" panose="020B0609020204030204" pitchFamily="49" charset="0"/>
                  <a:ea typeface="Calibri Bold Italic" charset="0"/>
                  <a:cs typeface="Calibri Bold Italic" charset="0"/>
                  <a:sym typeface="Calibri Bold Italic" charset="0"/>
                </a:rPr>
                <a:t>1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04353" y="5852160"/>
            <a:ext cx="10972800" cy="381000"/>
            <a:chOff x="271780" y="5852160"/>
            <a:chExt cx="10972800" cy="381000"/>
          </a:xfrm>
        </p:grpSpPr>
        <p:sp>
          <p:nvSpPr>
            <p:cNvPr id="29" name="Rectangle 8"/>
            <p:cNvSpPr>
              <a:spLocks/>
            </p:cNvSpPr>
            <p:nvPr/>
          </p:nvSpPr>
          <p:spPr bwMode="auto">
            <a:xfrm>
              <a:off x="271780" y="5852160"/>
              <a:ext cx="274320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a[0]</a:t>
              </a:r>
            </a:p>
          </p:txBody>
        </p:sp>
        <p:sp>
          <p:nvSpPr>
            <p:cNvPr id="42" name="Rectangle 8"/>
            <p:cNvSpPr>
              <a:spLocks/>
            </p:cNvSpPr>
            <p:nvPr/>
          </p:nvSpPr>
          <p:spPr bwMode="auto">
            <a:xfrm>
              <a:off x="3014980" y="5852160"/>
              <a:ext cx="274320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a[1]</a:t>
              </a:r>
            </a:p>
          </p:txBody>
        </p:sp>
        <p:sp>
          <p:nvSpPr>
            <p:cNvPr id="43" name="Rectangle 8"/>
            <p:cNvSpPr>
              <a:spLocks/>
            </p:cNvSpPr>
            <p:nvPr/>
          </p:nvSpPr>
          <p:spPr bwMode="auto">
            <a:xfrm>
              <a:off x="5758180" y="5852160"/>
              <a:ext cx="109728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4</a:t>
              </a:r>
            </a:p>
          </p:txBody>
        </p:sp>
        <p:sp>
          <p:nvSpPr>
            <p:cNvPr id="44" name="Rectangle 8"/>
            <p:cNvSpPr>
              <a:spLocks/>
            </p:cNvSpPr>
            <p:nvPr/>
          </p:nvSpPr>
          <p:spPr bwMode="auto">
            <a:xfrm>
              <a:off x="6855460" y="5852160"/>
              <a:ext cx="4389120" cy="3810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Consolas" panose="020B0609020204030204" pitchFamily="49" charset="0"/>
                  <a:cs typeface="Courier New" pitchFamily="49" charset="0"/>
                  <a:sym typeface="Courier New Bold" charset="0"/>
                </a:rPr>
                <a:t>t</a:t>
              </a:r>
            </a:p>
          </p:txBody>
        </p:sp>
      </p:grpSp>
      <p:sp>
        <p:nvSpPr>
          <p:cNvPr id="49" name="Rectangle 48"/>
          <p:cNvSpPr/>
          <p:nvPr/>
        </p:nvSpPr>
        <p:spPr>
          <a:xfrm>
            <a:off x="2325429" y="285814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50" name="Rectangle 49"/>
          <p:cNvSpPr/>
          <p:nvPr/>
        </p:nvSpPr>
        <p:spPr>
          <a:xfrm>
            <a:off x="4575316" y="285814"/>
            <a:ext cx="3914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16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773686" y="28581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</a:t>
            </a:r>
          </a:p>
        </p:txBody>
      </p:sp>
      <p:cxnSp>
        <p:nvCxnSpPr>
          <p:cNvPr id="52" name="Straight Connector 51"/>
          <p:cNvCxnSpPr/>
          <p:nvPr/>
        </p:nvCxnSpPr>
        <p:spPr>
          <a:xfrm>
            <a:off x="104353" y="2586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127136" y="285814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54" name="Straight Connector 53"/>
          <p:cNvCxnSpPr/>
          <p:nvPr/>
        </p:nvCxnSpPr>
        <p:spPr>
          <a:xfrm>
            <a:off x="8885133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8467095" y="285814"/>
            <a:ext cx="4042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222682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0" grpId="0"/>
      <p:bldP spid="51" grpId="0"/>
      <p:bldP spid="53" grpId="0"/>
      <p:bldP spid="55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3277</TotalTime>
  <Words>1006</Words>
  <Application>Microsoft Office PowerPoint</Application>
  <PresentationFormat>On-screen Show (4:3)</PresentationFormat>
  <Paragraphs>266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Agency FB</vt:lpstr>
      <vt:lpstr>Arial</vt:lpstr>
      <vt:lpstr>Calibri</vt:lpstr>
      <vt:lpstr>Calibri Bold</vt:lpstr>
      <vt:lpstr>Calibri Bold Italic</vt:lpstr>
      <vt:lpstr>Candara</vt:lpstr>
      <vt:lpstr>Consolas</vt:lpstr>
      <vt:lpstr>Courier New</vt:lpstr>
      <vt:lpstr>Courier New Bold</vt:lpstr>
      <vt:lpstr>Roboto</vt:lpstr>
      <vt:lpstr>Office Theme</vt:lpstr>
      <vt:lpstr>Structures</vt:lpstr>
      <vt:lpstr>Structures</vt:lpstr>
      <vt:lpstr>Example</vt:lpstr>
      <vt:lpstr>Example</vt:lpstr>
      <vt:lpstr>Data Alignment</vt:lpstr>
      <vt:lpstr>Why?</vt:lpstr>
      <vt:lpstr>Example</vt:lpstr>
      <vt:lpstr>Saving space</vt:lpstr>
      <vt:lpstr>Example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nqminh</dc:creator>
  <cp:lastModifiedBy>Minh Nghiem Quoc</cp:lastModifiedBy>
  <cp:revision>297</cp:revision>
  <dcterms:created xsi:type="dcterms:W3CDTF">2016-10-17T02:14:46Z</dcterms:created>
  <dcterms:modified xsi:type="dcterms:W3CDTF">2016-11-18T08:24:50Z</dcterms:modified>
</cp:coreProperties>
</file>

<file path=docProps/thumbnail.jpeg>
</file>